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5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26.xml" ContentType="application/vnd.openxmlformats-officedocument.presentationml.notesSlide+xml"/>
  <Override PartName="/ppt/charts/chart4.xml" ContentType="application/vnd.openxmlformats-officedocument.drawingml.chart+xml"/>
  <Override PartName="/ppt/notesSlides/notesSlide27.xml" ContentType="application/vnd.openxmlformats-officedocument.presentationml.notesSl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81" r:id="rId2"/>
    <p:sldId id="282" r:id="rId3"/>
    <p:sldId id="294" r:id="rId4"/>
    <p:sldId id="256" r:id="rId5"/>
    <p:sldId id="257" r:id="rId6"/>
    <p:sldId id="262" r:id="rId7"/>
    <p:sldId id="258" r:id="rId8"/>
    <p:sldId id="271" r:id="rId9"/>
    <p:sldId id="268" r:id="rId10"/>
    <p:sldId id="270" r:id="rId11"/>
    <p:sldId id="266" r:id="rId12"/>
    <p:sldId id="269" r:id="rId13"/>
    <p:sldId id="260" r:id="rId14"/>
    <p:sldId id="273" r:id="rId15"/>
    <p:sldId id="284" r:id="rId16"/>
    <p:sldId id="272" r:id="rId17"/>
    <p:sldId id="263" r:id="rId18"/>
    <p:sldId id="296" r:id="rId19"/>
    <p:sldId id="267" r:id="rId20"/>
    <p:sldId id="274" r:id="rId21"/>
    <p:sldId id="290" r:id="rId22"/>
    <p:sldId id="280" r:id="rId23"/>
    <p:sldId id="285" r:id="rId24"/>
    <p:sldId id="275" r:id="rId25"/>
    <p:sldId id="276" r:id="rId26"/>
    <p:sldId id="297" r:id="rId27"/>
    <p:sldId id="279" r:id="rId28"/>
    <p:sldId id="287" r:id="rId29"/>
    <p:sldId id="288" r:id="rId30"/>
    <p:sldId id="289" r:id="rId31"/>
    <p:sldId id="293" r:id="rId32"/>
    <p:sldId id="29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CF7F"/>
    <a:srgbClr val="9AD7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55" autoAdjust="0"/>
    <p:restoredTop sz="94660"/>
  </p:normalViewPr>
  <p:slideViewPr>
    <p:cSldViewPr>
      <p:cViewPr varScale="1">
        <p:scale>
          <a:sx n="74" d="100"/>
          <a:sy n="74" d="100"/>
        </p:scale>
        <p:origin x="30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F:\Acid%20vs%20Alkaline%20cleaners%20in%20filter%20testing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Temp\Desktop\Documents\Admin%20Stuff\graphs%20for%20webinar,%20sept%2029,%202011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F:\graphs%20for%20webinar,%20sept%2029,%202011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arlesSR\Desktop\webinar%20pics\Acid%20vs%20Alkaline%20cleaners%20in%20filter%20testing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F:\graphs%20for%20webinar,%20sept%2029,%202011.xls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Temp\Desktop\Documents\Methods,%20Standards\filter%20degradation,%20dlimonene,%20mar%202.%202010.xlsx" TargetMode="External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Temp\Desktop\Documents\Methods,%20Standards\filter%20degradation,%20dlimonene,%20mar%202.%202010.xlsx" TargetMode="External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C:\Users\Temp\Desktop\Documents\Methods,%20Standards\filter%20degradation,%20dlimonene,%20mar%202.%202010.xlsx" TargetMode="External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Temp\Desktop\Documents\Methods,%20Standards\filter%20degradation,%20dlimonene,%20mar%202.%202010.xlsx" TargetMode="External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1043184133522239E-2"/>
          <c:y val="3.2988418188011896E-2"/>
          <c:w val="0.89090121452778093"/>
          <c:h val="0.8925767285685971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favorable!$C$2</c:f>
              <c:strCache>
                <c:ptCount val="1"/>
                <c:pt idx="0">
                  <c:v>favorable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xVal>
            <c:strRef>
              <c:f>favorable!$B$3:$B$12</c:f>
              <c:strCache>
                <c:ptCount val="10"/>
                <c:pt idx="0">
                  <c:v>Base</c:v>
                </c:pt>
                <c:pt idx="1">
                  <c:v>Foul</c:v>
                </c:pt>
                <c:pt idx="2">
                  <c:v>Rin1</c:v>
                </c:pt>
                <c:pt idx="3">
                  <c:v>Rin2</c:v>
                </c:pt>
                <c:pt idx="4">
                  <c:v>Rin3</c:v>
                </c:pt>
                <c:pt idx="5">
                  <c:v>Clnr</c:v>
                </c:pt>
                <c:pt idx="6">
                  <c:v>Rin1</c:v>
                </c:pt>
                <c:pt idx="7">
                  <c:v>Rin2</c:v>
                </c:pt>
                <c:pt idx="8">
                  <c:v>Rin3</c:v>
                </c:pt>
                <c:pt idx="9">
                  <c:v>Rin4</c:v>
                </c:pt>
              </c:strCache>
            </c:strRef>
          </c:xVal>
          <c:yVal>
            <c:numRef>
              <c:f>favorable!$C$3:$C$12</c:f>
              <c:numCache>
                <c:formatCode>General</c:formatCode>
                <c:ptCount val="10"/>
                <c:pt idx="0">
                  <c:v>100</c:v>
                </c:pt>
                <c:pt idx="1">
                  <c:v>18</c:v>
                </c:pt>
                <c:pt idx="2">
                  <c:v>32</c:v>
                </c:pt>
                <c:pt idx="3">
                  <c:v>42</c:v>
                </c:pt>
                <c:pt idx="4">
                  <c:v>44</c:v>
                </c:pt>
                <c:pt idx="5">
                  <c:v>31</c:v>
                </c:pt>
                <c:pt idx="6">
                  <c:v>70</c:v>
                </c:pt>
                <c:pt idx="7">
                  <c:v>97</c:v>
                </c:pt>
                <c:pt idx="8">
                  <c:v>107</c:v>
                </c:pt>
                <c:pt idx="9">
                  <c:v>105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favorable!$D$2</c:f>
              <c:strCache>
                <c:ptCount val="1"/>
                <c:pt idx="0">
                  <c:v>unfavorable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strRef>
              <c:f>favorable!$B$3:$B$12</c:f>
              <c:strCache>
                <c:ptCount val="10"/>
                <c:pt idx="0">
                  <c:v>Base</c:v>
                </c:pt>
                <c:pt idx="1">
                  <c:v>Foul</c:v>
                </c:pt>
                <c:pt idx="2">
                  <c:v>Rin1</c:v>
                </c:pt>
                <c:pt idx="3">
                  <c:v>Rin2</c:v>
                </c:pt>
                <c:pt idx="4">
                  <c:v>Rin3</c:v>
                </c:pt>
                <c:pt idx="5">
                  <c:v>Clnr</c:v>
                </c:pt>
                <c:pt idx="6">
                  <c:v>Rin1</c:v>
                </c:pt>
                <c:pt idx="7">
                  <c:v>Rin2</c:v>
                </c:pt>
                <c:pt idx="8">
                  <c:v>Rin3</c:v>
                </c:pt>
                <c:pt idx="9">
                  <c:v>Rin4</c:v>
                </c:pt>
              </c:strCache>
            </c:strRef>
          </c:xVal>
          <c:yVal>
            <c:numRef>
              <c:f>favorable!$D$3:$D$12</c:f>
              <c:numCache>
                <c:formatCode>General</c:formatCode>
                <c:ptCount val="10"/>
                <c:pt idx="0">
                  <c:v>100</c:v>
                </c:pt>
                <c:pt idx="1">
                  <c:v>17</c:v>
                </c:pt>
                <c:pt idx="2">
                  <c:v>29</c:v>
                </c:pt>
                <c:pt idx="3">
                  <c:v>33</c:v>
                </c:pt>
                <c:pt idx="4">
                  <c:v>35</c:v>
                </c:pt>
                <c:pt idx="5">
                  <c:v>23</c:v>
                </c:pt>
                <c:pt idx="6">
                  <c:v>58</c:v>
                </c:pt>
                <c:pt idx="7">
                  <c:v>76</c:v>
                </c:pt>
                <c:pt idx="8">
                  <c:v>78</c:v>
                </c:pt>
                <c:pt idx="9">
                  <c:v>81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6895744"/>
        <c:axId val="406888296"/>
      </c:scatterChart>
      <c:valAx>
        <c:axId val="406895744"/>
        <c:scaling>
          <c:orientation val="minMax"/>
          <c:max val="11"/>
          <c:min val="0"/>
        </c:scaling>
        <c:delete val="0"/>
        <c:axPos val="b"/>
        <c:numFmt formatCode="@" sourceLinked="1"/>
        <c:majorTickMark val="out"/>
        <c:minorTickMark val="none"/>
        <c:tickLblPos val="nextTo"/>
        <c:crossAx val="406888296"/>
        <c:crosses val="autoZero"/>
        <c:crossBetween val="midCat"/>
      </c:valAx>
      <c:valAx>
        <c:axId val="406888296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sz="1200" dirty="0" smtClean="0">
                    <a:latin typeface="+mj-lt"/>
                  </a:rPr>
                  <a:t>F</a:t>
                </a:r>
              </a:p>
              <a:p>
                <a:pPr>
                  <a:defRPr/>
                </a:pPr>
                <a:r>
                  <a:rPr lang="en-US" sz="1200" dirty="0" smtClean="0">
                    <a:latin typeface="+mj-lt"/>
                  </a:rPr>
                  <a:t>l</a:t>
                </a:r>
              </a:p>
              <a:p>
                <a:pPr>
                  <a:defRPr/>
                </a:pPr>
                <a:r>
                  <a:rPr lang="en-US" sz="1200" dirty="0" smtClean="0">
                    <a:latin typeface="+mj-lt"/>
                  </a:rPr>
                  <a:t>u</a:t>
                </a:r>
              </a:p>
              <a:p>
                <a:pPr>
                  <a:defRPr/>
                </a:pPr>
                <a:r>
                  <a:rPr lang="en-US" sz="1200" dirty="0" smtClean="0">
                    <a:latin typeface="+mj-lt"/>
                  </a:rPr>
                  <a:t>x</a:t>
                </a:r>
              </a:p>
              <a:p>
                <a:pPr>
                  <a:defRPr/>
                </a:pPr>
                <a:endParaRPr lang="en-US" sz="1200" dirty="0" smtClean="0">
                  <a:latin typeface="+mj-lt"/>
                </a:endParaRPr>
              </a:p>
              <a:p>
                <a:pPr>
                  <a:defRPr/>
                </a:pPr>
                <a:r>
                  <a:rPr lang="en-US" sz="1200" dirty="0" smtClean="0">
                    <a:latin typeface="+mj-lt"/>
                  </a:rPr>
                  <a:t>R</a:t>
                </a:r>
              </a:p>
              <a:p>
                <a:pPr>
                  <a:defRPr/>
                </a:pPr>
                <a:r>
                  <a:rPr lang="en-US" sz="1200" dirty="0" smtClean="0">
                    <a:latin typeface="+mj-lt"/>
                  </a:rPr>
                  <a:t>e</a:t>
                </a:r>
              </a:p>
              <a:p>
                <a:pPr>
                  <a:defRPr/>
                </a:pPr>
                <a:r>
                  <a:rPr lang="en-US" sz="1200" dirty="0" smtClean="0">
                    <a:latin typeface="+mj-lt"/>
                  </a:rPr>
                  <a:t>c</a:t>
                </a:r>
              </a:p>
              <a:p>
                <a:pPr>
                  <a:defRPr/>
                </a:pPr>
                <a:r>
                  <a:rPr lang="en-US" sz="1200" dirty="0" smtClean="0">
                    <a:latin typeface="+mj-lt"/>
                  </a:rPr>
                  <a:t>o</a:t>
                </a:r>
              </a:p>
              <a:p>
                <a:pPr>
                  <a:defRPr/>
                </a:pPr>
                <a:r>
                  <a:rPr lang="en-US" sz="1200" dirty="0" smtClean="0">
                    <a:latin typeface="+mj-lt"/>
                  </a:rPr>
                  <a:t>v</a:t>
                </a:r>
              </a:p>
              <a:p>
                <a:pPr>
                  <a:defRPr/>
                </a:pPr>
                <a:r>
                  <a:rPr lang="en-US" sz="1200" dirty="0" smtClean="0">
                    <a:latin typeface="+mj-lt"/>
                  </a:rPr>
                  <a:t>e</a:t>
                </a:r>
              </a:p>
              <a:p>
                <a:pPr>
                  <a:defRPr/>
                </a:pPr>
                <a:r>
                  <a:rPr lang="en-US" sz="1200" dirty="0" smtClean="0">
                    <a:latin typeface="+mj-lt"/>
                  </a:rPr>
                  <a:t>r</a:t>
                </a:r>
              </a:p>
              <a:p>
                <a:pPr>
                  <a:defRPr/>
                </a:pPr>
                <a:r>
                  <a:rPr lang="en-US" sz="1200" dirty="0" smtClean="0">
                    <a:latin typeface="+mj-lt"/>
                  </a:rPr>
                  <a:t>y</a:t>
                </a:r>
              </a:p>
              <a:p>
                <a:pPr>
                  <a:defRPr/>
                </a:pPr>
                <a:endParaRPr lang="en-US" sz="1400" dirty="0" smtClean="0"/>
              </a:p>
            </c:rich>
          </c:tx>
          <c:layout>
            <c:manualLayout>
              <c:xMode val="edge"/>
              <c:yMode val="edge"/>
              <c:x val="0"/>
              <c:y val="0.220484126803511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40689574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2101754641780891"/>
          <c:y val="0.64253905743374928"/>
          <c:w val="0.17196254982016257"/>
          <c:h val="0.10745789708133845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178607075524041"/>
          <c:y val="1.88679245283019E-2"/>
          <c:w val="0.83004491516025281"/>
          <c:h val="0.82535631159312661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Sheet1!$A$3:$A$5</c:f>
              <c:strCache>
                <c:ptCount val="3"/>
                <c:pt idx="0">
                  <c:v>Chelant</c:v>
                </c:pt>
                <c:pt idx="1">
                  <c:v>Surfactants</c:v>
                </c:pt>
                <c:pt idx="2">
                  <c:v>Formulated Product</c:v>
                </c:pt>
              </c:strCache>
            </c:strRef>
          </c:cat>
          <c:val>
            <c:numRef>
              <c:f>Sheet1!$B$3:$B$5</c:f>
              <c:numCache>
                <c:formatCode>0%</c:formatCode>
                <c:ptCount val="3"/>
                <c:pt idx="0">
                  <c:v>0.6200000000000051</c:v>
                </c:pt>
                <c:pt idx="1">
                  <c:v>0.71000000000000063</c:v>
                </c:pt>
                <c:pt idx="2">
                  <c:v>0.95000000000000062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6895352"/>
        <c:axId val="406894960"/>
        <c:axId val="0"/>
      </c:bar3DChart>
      <c:catAx>
        <c:axId val="4068953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Ingredients and Formulated Product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406894960"/>
        <c:crosses val="autoZero"/>
        <c:auto val="1"/>
        <c:lblAlgn val="ctr"/>
        <c:lblOffset val="100"/>
        <c:noMultiLvlLbl val="0"/>
      </c:catAx>
      <c:valAx>
        <c:axId val="406894960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 sz="900"/>
                  <a:t>Flux Reovery</a:t>
                </a:r>
              </a:p>
            </c:rich>
          </c:tx>
          <c:layout>
            <c:manualLayout>
              <c:xMode val="edge"/>
              <c:yMode val="edge"/>
              <c:x val="2.9187830394440142E-2"/>
              <c:y val="0.19118803545783244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crossAx val="4068953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84836554521596"/>
          <c:y val="5.1400554097404488E-2"/>
          <c:w val="0.8457826294440467"/>
          <c:h val="0.755944666752721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Sheet1!$B$76</c:f>
              <c:strCache>
                <c:ptCount val="1"/>
                <c:pt idx="0">
                  <c:v>RO (High Quality)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+mj-lt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Sheet1!$A$77:$A$80</c:f>
              <c:strCache>
                <c:ptCount val="4"/>
                <c:pt idx="0">
                  <c:v>Formulated Alkaline</c:v>
                </c:pt>
                <c:pt idx="1">
                  <c:v>Formulated Acid</c:v>
                </c:pt>
                <c:pt idx="2">
                  <c:v>Formulated Enzyme</c:v>
                </c:pt>
                <c:pt idx="3">
                  <c:v>Formulated Alkaline with biodegradable chelant</c:v>
                </c:pt>
              </c:strCache>
            </c:strRef>
          </c:cat>
          <c:val>
            <c:numRef>
              <c:f>Sheet1!$B$77:$B$80</c:f>
              <c:numCache>
                <c:formatCode>0.0%</c:formatCode>
                <c:ptCount val="4"/>
                <c:pt idx="0">
                  <c:v>0.96300000000000063</c:v>
                </c:pt>
                <c:pt idx="1">
                  <c:v>1.085</c:v>
                </c:pt>
                <c:pt idx="2">
                  <c:v>0.77500000000000391</c:v>
                </c:pt>
                <c:pt idx="3">
                  <c:v>1.01</c:v>
                </c:pt>
              </c:numCache>
            </c:numRef>
          </c:val>
        </c:ser>
        <c:ser>
          <c:idx val="1"/>
          <c:order val="1"/>
          <c:tx>
            <c:strRef>
              <c:f>Sheet1!$C$76</c:f>
              <c:strCache>
                <c:ptCount val="1"/>
                <c:pt idx="0">
                  <c:v>Hard Water (200 ppm)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555555555555582E-2"/>
                  <c:y val="-9.25925925925939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6111111111111212E-2"/>
                  <c:y val="-1.8518518518518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5000000000000001E-2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4444444444444502E-2"/>
                  <c:y val="-1.3888888888889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Sheet1!$A$77:$A$80</c:f>
              <c:strCache>
                <c:ptCount val="4"/>
                <c:pt idx="0">
                  <c:v>Formulated Alkaline</c:v>
                </c:pt>
                <c:pt idx="1">
                  <c:v>Formulated Acid</c:v>
                </c:pt>
                <c:pt idx="2">
                  <c:v>Formulated Enzyme</c:v>
                </c:pt>
                <c:pt idx="3">
                  <c:v>Formulated Alkaline with biodegradable chelant</c:v>
                </c:pt>
              </c:strCache>
            </c:strRef>
          </c:cat>
          <c:val>
            <c:numRef>
              <c:f>Sheet1!$C$77:$C$80</c:f>
              <c:numCache>
                <c:formatCode>0.0%</c:formatCode>
                <c:ptCount val="4"/>
                <c:pt idx="0">
                  <c:v>0.87200000000000333</c:v>
                </c:pt>
                <c:pt idx="1">
                  <c:v>0.80500000000000005</c:v>
                </c:pt>
                <c:pt idx="2">
                  <c:v>0.81399999999999995</c:v>
                </c:pt>
                <c:pt idx="3">
                  <c:v>0.89300000000000002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6891040"/>
        <c:axId val="406884768"/>
        <c:axId val="0"/>
      </c:bar3DChart>
      <c:catAx>
        <c:axId val="4068910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/>
                </a:pPr>
                <a:r>
                  <a:rPr lang="en-US" sz="1200" b="1"/>
                  <a:t>Cleaner Type</a:t>
                </a:r>
              </a:p>
            </c:rich>
          </c:tx>
          <c:layout>
            <c:manualLayout>
              <c:xMode val="edge"/>
              <c:yMode val="edge"/>
              <c:x val="0.45138752926154574"/>
              <c:y val="0.9002465278918911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+mj-lt"/>
                <a:ea typeface="Calibri"/>
                <a:cs typeface="Calibri"/>
              </a:defRPr>
            </a:pPr>
            <a:endParaRPr lang="en-US"/>
          </a:p>
        </c:txPr>
        <c:crossAx val="406884768"/>
        <c:crosses val="autoZero"/>
        <c:auto val="1"/>
        <c:lblAlgn val="ctr"/>
        <c:lblOffset val="100"/>
        <c:noMultiLvlLbl val="0"/>
      </c:catAx>
      <c:valAx>
        <c:axId val="406884768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 sz="1200" b="1">
                    <a:latin typeface="+mj-lt"/>
                  </a:defRPr>
                </a:pPr>
                <a:r>
                  <a:rPr lang="en-US" sz="1200" b="1" dirty="0">
                    <a:latin typeface="+mj-lt"/>
                  </a:rPr>
                  <a:t>Flux Recovery</a:t>
                </a:r>
              </a:p>
            </c:rich>
          </c:tx>
          <c:layout>
            <c:manualLayout>
              <c:xMode val="edge"/>
              <c:yMode val="edge"/>
              <c:x val="9.8503227637085893E-3"/>
              <c:y val="0.14732154382341553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+mj-lt"/>
                <a:ea typeface="Calibri"/>
                <a:cs typeface="Calibri"/>
              </a:defRPr>
            </a:pPr>
            <a:endParaRPr lang="en-US"/>
          </a:p>
        </c:txPr>
        <c:crossAx val="40689104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9265162800595867"/>
          <c:y val="4.9147460809732819E-2"/>
          <c:w val="0.20134240038177145"/>
          <c:h val="9.587418820050625E-2"/>
        </c:manualLayout>
      </c:layout>
      <c:overlay val="0"/>
      <c:spPr>
        <a:solidFill>
          <a:sysClr val="window" lastClr="FFFFFF"/>
        </a:solidFill>
      </c:spPr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+mj-lt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'Blood Soil'!$J$5</c:f>
              <c:strCache>
                <c:ptCount val="1"/>
                <c:pt idx="0">
                  <c:v>Formulated Alkaline</c:v>
                </c:pt>
              </c:strCache>
            </c:strRef>
          </c:tx>
          <c:invertIfNegative val="0"/>
          <c:cat>
            <c:strRef>
              <c:f>'Blood Soil'!$K$4:$L$4</c:f>
              <c:strCache>
                <c:ptCount val="2"/>
                <c:pt idx="0">
                  <c:v>Blood &amp; Guts (Protein)</c:v>
                </c:pt>
                <c:pt idx="1">
                  <c:v>Hard Water with Iron (600ppm)</c:v>
                </c:pt>
              </c:strCache>
            </c:strRef>
          </c:cat>
          <c:val>
            <c:numRef>
              <c:f>'Blood Soil'!$K$5:$L$5</c:f>
              <c:numCache>
                <c:formatCode>General</c:formatCode>
                <c:ptCount val="2"/>
                <c:pt idx="0">
                  <c:v>81.25</c:v>
                </c:pt>
                <c:pt idx="1">
                  <c:v>90.36999999999999</c:v>
                </c:pt>
              </c:numCache>
            </c:numRef>
          </c:val>
        </c:ser>
        <c:ser>
          <c:idx val="1"/>
          <c:order val="1"/>
          <c:tx>
            <c:strRef>
              <c:f>'Blood Soil'!$J$6</c:f>
              <c:strCache>
                <c:ptCount val="1"/>
                <c:pt idx="0">
                  <c:v>Formulated Acid</c:v>
                </c:pt>
              </c:strCache>
            </c:strRef>
          </c:tx>
          <c:invertIfNegative val="0"/>
          <c:cat>
            <c:strRef>
              <c:f>'Blood Soil'!$K$4:$L$4</c:f>
              <c:strCache>
                <c:ptCount val="2"/>
                <c:pt idx="0">
                  <c:v>Blood &amp; Guts (Protein)</c:v>
                </c:pt>
                <c:pt idx="1">
                  <c:v>Hard Water with Iron (600ppm)</c:v>
                </c:pt>
              </c:strCache>
            </c:strRef>
          </c:cat>
          <c:val>
            <c:numRef>
              <c:f>'Blood Soil'!$K$6:$L$6</c:f>
              <c:numCache>
                <c:formatCode>General</c:formatCode>
                <c:ptCount val="2"/>
                <c:pt idx="0">
                  <c:v>70.11999999999999</c:v>
                </c:pt>
                <c:pt idx="1">
                  <c:v>94.72</c:v>
                </c:pt>
              </c:numCache>
            </c:numRef>
          </c:val>
        </c:ser>
        <c:ser>
          <c:idx val="2"/>
          <c:order val="2"/>
          <c:tx>
            <c:strRef>
              <c:f>'Blood Soil'!$J$7</c:f>
              <c:strCache>
                <c:ptCount val="1"/>
                <c:pt idx="0">
                  <c:v>Formulated Enzyme</c:v>
                </c:pt>
              </c:strCache>
            </c:strRef>
          </c:tx>
          <c:invertIfNegative val="0"/>
          <c:cat>
            <c:strRef>
              <c:f>'Blood Soil'!$K$4:$L$4</c:f>
              <c:strCache>
                <c:ptCount val="2"/>
                <c:pt idx="0">
                  <c:v>Blood &amp; Guts (Protein)</c:v>
                </c:pt>
                <c:pt idx="1">
                  <c:v>Hard Water with Iron (600ppm)</c:v>
                </c:pt>
              </c:strCache>
            </c:strRef>
          </c:cat>
          <c:val>
            <c:numRef>
              <c:f>'Blood Soil'!$K$7:$L$7</c:f>
              <c:numCache>
                <c:formatCode>General</c:formatCode>
                <c:ptCount val="2"/>
                <c:pt idx="0">
                  <c:v>98.76</c:v>
                </c:pt>
                <c:pt idx="1">
                  <c:v>86.960000000000022</c:v>
                </c:pt>
              </c:numCache>
            </c:numRef>
          </c:val>
        </c:ser>
        <c:ser>
          <c:idx val="3"/>
          <c:order val="3"/>
          <c:tx>
            <c:strRef>
              <c:f>'Blood Soil'!$J$8</c:f>
              <c:strCache>
                <c:ptCount val="1"/>
                <c:pt idx="0">
                  <c:v>Formulated Alkaline with biodegradable chelant</c:v>
                </c:pt>
              </c:strCache>
            </c:strRef>
          </c:tx>
          <c:invertIfNegative val="0"/>
          <c:cat>
            <c:strRef>
              <c:f>'Blood Soil'!$K$4:$L$4</c:f>
              <c:strCache>
                <c:ptCount val="2"/>
                <c:pt idx="0">
                  <c:v>Blood &amp; Guts (Protein)</c:v>
                </c:pt>
                <c:pt idx="1">
                  <c:v>Hard Water with Iron (600ppm)</c:v>
                </c:pt>
              </c:strCache>
            </c:strRef>
          </c:cat>
          <c:val>
            <c:numRef>
              <c:f>'Blood Soil'!$K$8:$L$8</c:f>
              <c:numCache>
                <c:formatCode>General</c:formatCode>
                <c:ptCount val="2"/>
                <c:pt idx="0">
                  <c:v>93.740000000000023</c:v>
                </c:pt>
                <c:pt idx="1">
                  <c:v>92.85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6887120"/>
        <c:axId val="406888688"/>
      </c:barChart>
      <c:catAx>
        <c:axId val="406887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dirty="0"/>
                  <a:t>Soil Type</a:t>
                </a:r>
              </a:p>
            </c:rich>
          </c:tx>
          <c:layout>
            <c:manualLayout>
              <c:xMode val="edge"/>
              <c:yMode val="edge"/>
              <c:x val="0.35252536000567514"/>
              <c:y val="0.952191103707653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406888688"/>
        <c:crosses val="autoZero"/>
        <c:auto val="1"/>
        <c:lblAlgn val="ctr"/>
        <c:lblOffset val="100"/>
        <c:noMultiLvlLbl val="0"/>
      </c:catAx>
      <c:valAx>
        <c:axId val="406888688"/>
        <c:scaling>
          <c:orientation val="minMax"/>
          <c:max val="100"/>
          <c:min val="50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 sz="1200"/>
                </a:pPr>
                <a:r>
                  <a:rPr lang="en-US" sz="1200"/>
                  <a:t>Flux Recovery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06887120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72022593459601381"/>
          <c:y val="9.3224369681062694E-2"/>
          <c:w val="0.27977406540398675"/>
          <c:h val="0.40346271572833026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369053868266466"/>
          <c:y val="3.3113919970530002E-2"/>
          <c:w val="0.85884914385701783"/>
          <c:h val="0.75841736888152056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0"/>
                  <c:y val="-2.3391812865497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5873015873015901E-3"/>
                  <c:y val="-1.16959064327485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3492063492063648E-3"/>
                  <c:y val="-1.7543859649122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4.7619047619047623E-3"/>
                  <c:y val="-5.360561856008473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Sheet1!$A$58:$A$73</c:f>
              <c:strCache>
                <c:ptCount val="16"/>
                <c:pt idx="0">
                  <c:v>Acid (1)</c:v>
                </c:pt>
                <c:pt idx="1">
                  <c:v>Alkaline (2)</c:v>
                </c:pt>
                <c:pt idx="4">
                  <c:v>Alkaline (1)</c:v>
                </c:pt>
                <c:pt idx="5">
                  <c:v>Acid (2)</c:v>
                </c:pt>
                <c:pt idx="10">
                  <c:v>Acid (1)</c:v>
                </c:pt>
                <c:pt idx="11">
                  <c:v>Alkaline (2)</c:v>
                </c:pt>
                <c:pt idx="14">
                  <c:v>Alkaline (1)</c:v>
                </c:pt>
                <c:pt idx="15">
                  <c:v>Acid (2)</c:v>
                </c:pt>
              </c:strCache>
            </c:strRef>
          </c:cat>
          <c:val>
            <c:numRef>
              <c:f>Sheet1!$B$58:$B$73</c:f>
              <c:numCache>
                <c:formatCode>0.0%</c:formatCode>
                <c:ptCount val="16"/>
                <c:pt idx="0">
                  <c:v>0.94799999999999995</c:v>
                </c:pt>
                <c:pt idx="1">
                  <c:v>0.90200000000000002</c:v>
                </c:pt>
                <c:pt idx="4">
                  <c:v>0.9</c:v>
                </c:pt>
                <c:pt idx="5">
                  <c:v>0.98</c:v>
                </c:pt>
                <c:pt idx="10">
                  <c:v>0.80500000000000005</c:v>
                </c:pt>
                <c:pt idx="11">
                  <c:v>0.8690000000000031</c:v>
                </c:pt>
                <c:pt idx="14">
                  <c:v>0.84200000000000064</c:v>
                </c:pt>
                <c:pt idx="15">
                  <c:v>0.97200000000000064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6886336"/>
        <c:axId val="411735232"/>
        <c:axId val="0"/>
      </c:bar3DChart>
      <c:catAx>
        <c:axId val="406886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312000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+mj-lt"/>
                <a:ea typeface="Calibri"/>
                <a:cs typeface="Calibri"/>
              </a:defRPr>
            </a:pPr>
            <a:endParaRPr lang="en-US"/>
          </a:p>
        </c:txPr>
        <c:crossAx val="411735232"/>
        <c:crosses val="autoZero"/>
        <c:auto val="1"/>
        <c:lblAlgn val="ctr"/>
        <c:lblOffset val="100"/>
        <c:noMultiLvlLbl val="0"/>
      </c:catAx>
      <c:valAx>
        <c:axId val="411735232"/>
        <c:scaling>
          <c:orientation val="minMax"/>
          <c:max val="1"/>
          <c:min val="0.70000000000000062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>
                    <a:latin typeface="+mj-lt"/>
                  </a:defRPr>
                </a:pPr>
                <a:r>
                  <a:rPr lang="en-US" sz="1200" b="1" dirty="0" smtClean="0">
                    <a:latin typeface="+mj-lt"/>
                  </a:rPr>
                  <a:t>Flux Recovery</a:t>
                </a:r>
                <a:endParaRPr lang="en-US" sz="1200" b="1" dirty="0"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1.0559127356786827E-2"/>
              <c:y val="0.12413268653918323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+mj-lt"/>
                <a:ea typeface="Calibri"/>
                <a:cs typeface="Calibri"/>
              </a:defRPr>
            </a:pPr>
            <a:endParaRPr lang="en-US"/>
          </a:p>
        </c:txPr>
        <c:crossAx val="4068863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100" b="1" dirty="0"/>
              <a:t>% Flux </a:t>
            </a:r>
            <a:r>
              <a:rPr lang="en-US" sz="1100" b="1" dirty="0" smtClean="0"/>
              <a:t>Recovery</a:t>
            </a:r>
            <a:endParaRPr lang="en-US" sz="1100" b="1" dirty="0"/>
          </a:p>
        </c:rich>
      </c:tx>
      <c:layout>
        <c:manualLayout>
          <c:xMode val="edge"/>
          <c:yMode val="edge"/>
          <c:x val="0.34730860283201065"/>
          <c:y val="4.629377060423510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375240594925633"/>
          <c:y val="9.8113517060367431E-2"/>
          <c:w val="0.82161570428696418"/>
          <c:h val="0.75151210265383483"/>
        </c:manualLayout>
      </c:layout>
      <c:scatterChart>
        <c:scatterStyle val="lineMarker"/>
        <c:varyColors val="0"/>
        <c:ser>
          <c:idx val="0"/>
          <c:order val="0"/>
          <c:tx>
            <c:strRef>
              <c:f>'Updated Graphics'!$F$3</c:f>
              <c:strCache>
                <c:ptCount val="1"/>
                <c:pt idx="0">
                  <c:v>% Recovery</c:v>
                </c:pt>
              </c:strCache>
            </c:strRef>
          </c:tx>
          <c:spPr>
            <a:ln w="28575">
              <a:noFill/>
            </a:ln>
          </c:spPr>
          <c:trendline>
            <c:spPr>
              <a:ln w="19050">
                <a:solidFill>
                  <a:srgbClr val="C00000"/>
                </a:solidFill>
              </a:ln>
            </c:spPr>
            <c:trendlineType val="poly"/>
            <c:order val="4"/>
            <c:dispRSqr val="0"/>
            <c:dispEq val="0"/>
          </c:trendline>
          <c:xVal>
            <c:strRef>
              <c:f>'Updated Graphics'!$E$4:$E$15</c:f>
              <c:strCache>
                <c:ptCount val="12"/>
                <c:pt idx="0">
                  <c:v>Run 1</c:v>
                </c:pt>
                <c:pt idx="1">
                  <c:v>Run 2</c:v>
                </c:pt>
                <c:pt idx="2">
                  <c:v>Run 3</c:v>
                </c:pt>
                <c:pt idx="3">
                  <c:v>Run 4</c:v>
                </c:pt>
                <c:pt idx="4">
                  <c:v>Run 5</c:v>
                </c:pt>
                <c:pt idx="5">
                  <c:v>Run 6</c:v>
                </c:pt>
                <c:pt idx="6">
                  <c:v>Run 7</c:v>
                </c:pt>
                <c:pt idx="7">
                  <c:v>Run 8</c:v>
                </c:pt>
                <c:pt idx="8">
                  <c:v>Run 9</c:v>
                </c:pt>
                <c:pt idx="9">
                  <c:v>Run 10</c:v>
                </c:pt>
                <c:pt idx="10">
                  <c:v>Run 11</c:v>
                </c:pt>
                <c:pt idx="11">
                  <c:v>Run 12</c:v>
                </c:pt>
              </c:strCache>
            </c:strRef>
          </c:xVal>
          <c:yVal>
            <c:numRef>
              <c:f>'Updated Graphics'!$F$4:$F$15</c:f>
              <c:numCache>
                <c:formatCode>0.00</c:formatCode>
                <c:ptCount val="12"/>
                <c:pt idx="0">
                  <c:v>153.39619010967866</c:v>
                </c:pt>
                <c:pt idx="1">
                  <c:v>96.440129449838921</c:v>
                </c:pt>
                <c:pt idx="2">
                  <c:v>95.94737958837311</c:v>
                </c:pt>
                <c:pt idx="3">
                  <c:v>115.03772003352863</c:v>
                </c:pt>
                <c:pt idx="4">
                  <c:v>81.408083441981773</c:v>
                </c:pt>
                <c:pt idx="5">
                  <c:v>85.09532062391682</c:v>
                </c:pt>
                <c:pt idx="6">
                  <c:v>101.75162811587694</c:v>
                </c:pt>
                <c:pt idx="7">
                  <c:v>98.879392212724696</c:v>
                </c:pt>
                <c:pt idx="8">
                  <c:v>114.21925566343072</c:v>
                </c:pt>
                <c:pt idx="9">
                  <c:v>111.0823529411765</c:v>
                </c:pt>
                <c:pt idx="10">
                  <c:v>106.04081632653065</c:v>
                </c:pt>
                <c:pt idx="11">
                  <c:v>100.37460567823342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1732096"/>
        <c:axId val="294261960"/>
      </c:scatterChart>
      <c:valAx>
        <c:axId val="411732096"/>
        <c:scaling>
          <c:orientation val="minMax"/>
        </c:scaling>
        <c:delete val="0"/>
        <c:axPos val="b"/>
        <c:majorTickMark val="out"/>
        <c:minorTickMark val="none"/>
        <c:tickLblPos val="nextTo"/>
        <c:crossAx val="294261960"/>
        <c:crosses val="autoZero"/>
        <c:crossBetween val="midCat"/>
      </c:valAx>
      <c:valAx>
        <c:axId val="294261960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411732096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/>
            </a:pPr>
            <a:r>
              <a:rPr lang="en-US" sz="1100" b="1" dirty="0"/>
              <a:t>Actual </a:t>
            </a:r>
            <a:r>
              <a:rPr lang="en-US" sz="1100" b="1" dirty="0" smtClean="0"/>
              <a:t>Flux</a:t>
            </a:r>
            <a:endParaRPr lang="en-US" sz="1100" b="1" dirty="0"/>
          </a:p>
        </c:rich>
      </c:tx>
      <c:layout>
        <c:manualLayout>
          <c:xMode val="edge"/>
          <c:yMode val="edge"/>
          <c:x val="0.41556883798616218"/>
          <c:y val="4.6295825924985165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211236567127221"/>
          <c:y val="0.10221092155147279"/>
          <c:w val="0.82325583122864365"/>
          <c:h val="0.74741469816272954"/>
        </c:manualLayout>
      </c:layout>
      <c:scatterChart>
        <c:scatterStyle val="lineMarker"/>
        <c:varyColors val="0"/>
        <c:ser>
          <c:idx val="0"/>
          <c:order val="0"/>
          <c:tx>
            <c:strRef>
              <c:f>'Updated Graphics'!$G$3</c:f>
              <c:strCache>
                <c:ptCount val="1"/>
                <c:pt idx="0">
                  <c:v>Flux</c:v>
                </c:pt>
              </c:strCache>
            </c:strRef>
          </c:tx>
          <c:spPr>
            <a:ln w="28575">
              <a:noFill/>
            </a:ln>
          </c:spPr>
          <c:trendline>
            <c:spPr>
              <a:ln w="19050">
                <a:solidFill>
                  <a:srgbClr val="C00000"/>
                </a:solidFill>
              </a:ln>
            </c:spPr>
            <c:trendlineType val="poly"/>
            <c:order val="3"/>
            <c:dispRSqr val="0"/>
            <c:dispEq val="0"/>
          </c:trendline>
          <c:xVal>
            <c:strRef>
              <c:f>'Updated Graphics'!$E$4:$E$15</c:f>
              <c:strCache>
                <c:ptCount val="12"/>
                <c:pt idx="0">
                  <c:v>Run 1</c:v>
                </c:pt>
                <c:pt idx="1">
                  <c:v>Run 2</c:v>
                </c:pt>
                <c:pt idx="2">
                  <c:v>Run 3</c:v>
                </c:pt>
                <c:pt idx="3">
                  <c:v>Run 4</c:v>
                </c:pt>
                <c:pt idx="4">
                  <c:v>Run 5</c:v>
                </c:pt>
                <c:pt idx="5">
                  <c:v>Run 6</c:v>
                </c:pt>
                <c:pt idx="6">
                  <c:v>Run 7</c:v>
                </c:pt>
                <c:pt idx="7">
                  <c:v>Run 8</c:v>
                </c:pt>
                <c:pt idx="8">
                  <c:v>Run 9</c:v>
                </c:pt>
                <c:pt idx="9">
                  <c:v>Run 10</c:v>
                </c:pt>
                <c:pt idx="10">
                  <c:v>Run 11</c:v>
                </c:pt>
                <c:pt idx="11">
                  <c:v>Run 12</c:v>
                </c:pt>
              </c:strCache>
            </c:strRef>
          </c:xVal>
          <c:yVal>
            <c:numRef>
              <c:f>'Updated Graphics'!$G$4:$G$15</c:f>
              <c:numCache>
                <c:formatCode>0.00</c:formatCode>
                <c:ptCount val="12"/>
                <c:pt idx="0">
                  <c:v>725.2859680263897</c:v>
                </c:pt>
                <c:pt idx="1">
                  <c:v>717.55400263337754</c:v>
                </c:pt>
                <c:pt idx="2">
                  <c:v>799.7689742909256</c:v>
                </c:pt>
                <c:pt idx="3">
                  <c:v>631.90463970379346</c:v>
                </c:pt>
                <c:pt idx="4">
                  <c:v>982.87123229025599</c:v>
                </c:pt>
                <c:pt idx="5">
                  <c:v>816.57521140232438</c:v>
                </c:pt>
                <c:pt idx="6">
                  <c:v>846.46556834339299</c:v>
                </c:pt>
                <c:pt idx="7">
                  <c:v>715.91855191512468</c:v>
                </c:pt>
                <c:pt idx="8">
                  <c:v>762.40112779795982</c:v>
                </c:pt>
                <c:pt idx="9">
                  <c:v>886.89674725485452</c:v>
                </c:pt>
                <c:pt idx="10">
                  <c:v>769.2471787414554</c:v>
                </c:pt>
                <c:pt idx="11">
                  <c:v>743.16072078728928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5552296"/>
        <c:axId val="435552688"/>
      </c:scatterChart>
      <c:valAx>
        <c:axId val="435552296"/>
        <c:scaling>
          <c:orientation val="minMax"/>
        </c:scaling>
        <c:delete val="0"/>
        <c:axPos val="b"/>
        <c:majorTickMark val="out"/>
        <c:minorTickMark val="none"/>
        <c:tickLblPos val="nextTo"/>
        <c:crossAx val="435552688"/>
        <c:crosses val="autoZero"/>
        <c:crossBetween val="midCat"/>
      </c:valAx>
      <c:valAx>
        <c:axId val="435552688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435552296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/>
            </a:pPr>
            <a:r>
              <a:rPr lang="en-US" sz="1100" b="1" dirty="0"/>
              <a:t>% Flux </a:t>
            </a:r>
            <a:r>
              <a:rPr lang="en-US" sz="1100" b="1" dirty="0" smtClean="0"/>
              <a:t>Recovery</a:t>
            </a:r>
            <a:endParaRPr lang="en-US" sz="1100" b="1" dirty="0"/>
          </a:p>
        </c:rich>
      </c:tx>
      <c:layout>
        <c:manualLayout>
          <c:xMode val="edge"/>
          <c:yMode val="edge"/>
          <c:x val="0.3800024767364557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81968503937008"/>
          <c:y val="9.3483887430737489E-2"/>
          <c:w val="0.83473823471951691"/>
          <c:h val="0.75614173228347614"/>
        </c:manualLayout>
      </c:layout>
      <c:scatterChart>
        <c:scatterStyle val="lineMarker"/>
        <c:varyColors val="0"/>
        <c:ser>
          <c:idx val="0"/>
          <c:order val="0"/>
          <c:tx>
            <c:strRef>
              <c:f>'Updated Graphics'!$B$3</c:f>
              <c:strCache>
                <c:ptCount val="1"/>
                <c:pt idx="0">
                  <c:v>% Recovery</c:v>
                </c:pt>
              </c:strCache>
            </c:strRef>
          </c:tx>
          <c:spPr>
            <a:ln w="28575">
              <a:noFill/>
            </a:ln>
          </c:spPr>
          <c:trendline>
            <c:spPr>
              <a:ln w="19050">
                <a:solidFill>
                  <a:srgbClr val="C00000"/>
                </a:solidFill>
              </a:ln>
            </c:spPr>
            <c:trendlineType val="poly"/>
            <c:order val="4"/>
            <c:dispRSqr val="0"/>
            <c:dispEq val="0"/>
          </c:trendline>
          <c:xVal>
            <c:strRef>
              <c:f>'Updated Graphics'!$A$4:$A$15</c:f>
              <c:strCache>
                <c:ptCount val="12"/>
                <c:pt idx="0">
                  <c:v>Run 1</c:v>
                </c:pt>
                <c:pt idx="1">
                  <c:v>Run 2</c:v>
                </c:pt>
                <c:pt idx="2">
                  <c:v>Run 3</c:v>
                </c:pt>
                <c:pt idx="3">
                  <c:v>Run 4</c:v>
                </c:pt>
                <c:pt idx="4">
                  <c:v>Run 5</c:v>
                </c:pt>
                <c:pt idx="5">
                  <c:v>Run 6</c:v>
                </c:pt>
                <c:pt idx="6">
                  <c:v>Run 7</c:v>
                </c:pt>
                <c:pt idx="7">
                  <c:v>Run 8</c:v>
                </c:pt>
                <c:pt idx="8">
                  <c:v>Run 9</c:v>
                </c:pt>
                <c:pt idx="9">
                  <c:v>Run 10</c:v>
                </c:pt>
                <c:pt idx="10">
                  <c:v>Run 11</c:v>
                </c:pt>
                <c:pt idx="11">
                  <c:v>Run 12</c:v>
                </c:pt>
              </c:strCache>
            </c:strRef>
          </c:xVal>
          <c:yVal>
            <c:numRef>
              <c:f>'Updated Graphics'!$B$4:$B$15</c:f>
              <c:numCache>
                <c:formatCode>0.00</c:formatCode>
                <c:ptCount val="12"/>
                <c:pt idx="0">
                  <c:v>70.790000000000006</c:v>
                </c:pt>
                <c:pt idx="1">
                  <c:v>99</c:v>
                </c:pt>
                <c:pt idx="2">
                  <c:v>110.11999999999999</c:v>
                </c:pt>
                <c:pt idx="3">
                  <c:v>94.8</c:v>
                </c:pt>
                <c:pt idx="4">
                  <c:v>102.85</c:v>
                </c:pt>
                <c:pt idx="5">
                  <c:v>96.61999999999999</c:v>
                </c:pt>
                <c:pt idx="6">
                  <c:v>103.64</c:v>
                </c:pt>
                <c:pt idx="7">
                  <c:v>98.72</c:v>
                </c:pt>
                <c:pt idx="8">
                  <c:v>87.07</c:v>
                </c:pt>
                <c:pt idx="9">
                  <c:v>120.43</c:v>
                </c:pt>
                <c:pt idx="10">
                  <c:v>96.25</c:v>
                </c:pt>
                <c:pt idx="11">
                  <c:v>164.64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5553472"/>
        <c:axId val="435553864"/>
      </c:scatterChart>
      <c:valAx>
        <c:axId val="435553472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crossAx val="435553864"/>
        <c:crosses val="autoZero"/>
        <c:crossBetween val="midCat"/>
      </c:valAx>
      <c:valAx>
        <c:axId val="4355538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Flux Recovery</a:t>
                </a:r>
              </a:p>
            </c:rich>
          </c:tx>
          <c:layout>
            <c:manualLayout>
              <c:xMode val="edge"/>
              <c:yMode val="edge"/>
              <c:x val="1.2777777777777781E-3"/>
              <c:y val="0.3023530912802596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435553472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/>
            </a:pPr>
            <a:r>
              <a:rPr lang="en-US" sz="1100" b="1" dirty="0"/>
              <a:t>Actual </a:t>
            </a:r>
            <a:r>
              <a:rPr lang="en-US" sz="1100" b="1" dirty="0" smtClean="0"/>
              <a:t>Flux</a:t>
            </a:r>
            <a:endParaRPr lang="en-US" sz="1100" b="1" dirty="0"/>
          </a:p>
        </c:rich>
      </c:tx>
      <c:layout>
        <c:manualLayout>
          <c:xMode val="edge"/>
          <c:yMode val="edge"/>
          <c:x val="0.41434705095825286"/>
          <c:y val="3.12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316297726935067"/>
          <c:y val="0.12784858923884515"/>
          <c:w val="0.82918263754766497"/>
          <c:h val="0.74688247302420563"/>
        </c:manualLayout>
      </c:layout>
      <c:scatterChart>
        <c:scatterStyle val="lineMarker"/>
        <c:varyColors val="0"/>
        <c:ser>
          <c:idx val="0"/>
          <c:order val="0"/>
          <c:tx>
            <c:strRef>
              <c:f>'Updated Graphics'!$C$3</c:f>
              <c:strCache>
                <c:ptCount val="1"/>
                <c:pt idx="0">
                  <c:v>Flux</c:v>
                </c:pt>
              </c:strCache>
            </c:strRef>
          </c:tx>
          <c:spPr>
            <a:ln w="28575">
              <a:noFill/>
            </a:ln>
          </c:spPr>
          <c:trendline>
            <c:spPr>
              <a:ln w="19050">
                <a:solidFill>
                  <a:srgbClr val="C00000"/>
                </a:solidFill>
              </a:ln>
            </c:spPr>
            <c:trendlineType val="poly"/>
            <c:order val="5"/>
            <c:dispRSqr val="0"/>
            <c:dispEq val="0"/>
          </c:trendline>
          <c:xVal>
            <c:strRef>
              <c:f>'Updated Graphics'!$A$4:$A$15</c:f>
              <c:strCache>
                <c:ptCount val="12"/>
                <c:pt idx="0">
                  <c:v>Run 1</c:v>
                </c:pt>
                <c:pt idx="1">
                  <c:v>Run 2</c:v>
                </c:pt>
                <c:pt idx="2">
                  <c:v>Run 3</c:v>
                </c:pt>
                <c:pt idx="3">
                  <c:v>Run 4</c:v>
                </c:pt>
                <c:pt idx="4">
                  <c:v>Run 5</c:v>
                </c:pt>
                <c:pt idx="5">
                  <c:v>Run 6</c:v>
                </c:pt>
                <c:pt idx="6">
                  <c:v>Run 7</c:v>
                </c:pt>
                <c:pt idx="7">
                  <c:v>Run 8</c:v>
                </c:pt>
                <c:pt idx="8">
                  <c:v>Run 9</c:v>
                </c:pt>
                <c:pt idx="9">
                  <c:v>Run 10</c:v>
                </c:pt>
                <c:pt idx="10">
                  <c:v>Run 11</c:v>
                </c:pt>
                <c:pt idx="11">
                  <c:v>Run 12</c:v>
                </c:pt>
              </c:strCache>
            </c:strRef>
          </c:xVal>
          <c:yVal>
            <c:numRef>
              <c:f>'Updated Graphics'!$C$4:$C$15</c:f>
              <c:numCache>
                <c:formatCode>0.00</c:formatCode>
                <c:ptCount val="12"/>
                <c:pt idx="0">
                  <c:v>606.38854180069802</c:v>
                </c:pt>
                <c:pt idx="1">
                  <c:v>575.7310486991189</c:v>
                </c:pt>
                <c:pt idx="2">
                  <c:v>616.00117271337331</c:v>
                </c:pt>
                <c:pt idx="3">
                  <c:v>561.57794633985861</c:v>
                </c:pt>
                <c:pt idx="4">
                  <c:v>570.58903660810677</c:v>
                </c:pt>
                <c:pt idx="5">
                  <c:v>537.55150824773682</c:v>
                </c:pt>
                <c:pt idx="6">
                  <c:v>541.64552030940229</c:v>
                </c:pt>
                <c:pt idx="7">
                  <c:v>520.62309058468804</c:v>
                </c:pt>
                <c:pt idx="8">
                  <c:v>427.45647265061569</c:v>
                </c:pt>
                <c:pt idx="9">
                  <c:v>520.62309058468804</c:v>
                </c:pt>
                <c:pt idx="10">
                  <c:v>508.74762799745332</c:v>
                </c:pt>
                <c:pt idx="11">
                  <c:v>827.87418753198563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5554648"/>
        <c:axId val="435555040"/>
      </c:scatterChart>
      <c:valAx>
        <c:axId val="4355546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900" dirty="0"/>
                  <a:t>Number of Runs</a:t>
                </a:r>
              </a:p>
            </c:rich>
          </c:tx>
          <c:layout>
            <c:manualLayout>
              <c:xMode val="edge"/>
              <c:yMode val="edge"/>
              <c:x val="0.43375996632496516"/>
              <c:y val="0.9233043714363284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435555040"/>
        <c:crosses val="autoZero"/>
        <c:crossBetween val="midCat"/>
      </c:valAx>
      <c:valAx>
        <c:axId val="435555040"/>
        <c:scaling>
          <c:orientation val="minMax"/>
          <c:max val="120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435554648"/>
        <c:crosses val="autoZero"/>
        <c:crossBetween val="midCat"/>
        <c:majorUnit val="200"/>
      </c:valAx>
    </c:plotArea>
    <c:plotVisOnly val="1"/>
    <c:dispBlanksAs val="gap"/>
    <c:showDLblsOverMax val="0"/>
  </c:chart>
  <c:externalData r:id="rId2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0.40426</cdr:x>
      <cdr:y>0.88922</cdr:y>
    </cdr:from>
    <cdr:to>
      <cdr:x>0.68725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602972" y="1905000"/>
          <a:ext cx="1122104" cy="213214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0.4123</cdr:x>
      <cdr:y>0.90709</cdr:y>
    </cdr:from>
    <cdr:to>
      <cdr:x>0.69014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665111" y="2060222"/>
          <a:ext cx="1122084" cy="205313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0.00417</cdr:x>
      <cdr:y>0.31597</cdr:y>
    </cdr:from>
    <cdr:to>
      <cdr:x>0.03333</cdr:x>
      <cdr:y>0.57292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050" y="866775"/>
          <a:ext cx="133350" cy="704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0.39623</cdr:x>
      <cdr:y>0.87999</cdr:y>
    </cdr:from>
    <cdr:to>
      <cdr:x>0.67407</cdr:x>
      <cdr:y>1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600200" y="1676400"/>
          <a:ext cx="1122085" cy="222424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03C80-0931-495A-945F-73FEEA0528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C90DA-B8A2-44CE-AB12-B7FB67A2C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90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D2F5E-8490-448C-BF82-D5506A1685F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A6F9D-21FC-4574-8C3A-A2170C2DC5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78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5743"/>
            <a:fld id="{D8527CBA-4150-4511-9847-953365225752}" type="slidenum">
              <a:rPr lang="en-US" smtClean="0"/>
              <a:pPr defTabSz="895743"/>
              <a:t>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9341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A6F9D-21FC-4574-8C3A-A2170C2DC54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08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5743"/>
            <a:fld id="{87B259E5-2CA0-4271-B12C-B1E7444D0404}" type="slidenum">
              <a:rPr lang="en-US" smtClean="0"/>
              <a:pPr defTabSz="895743"/>
              <a:t>11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9893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5743"/>
            <a:fld id="{6FFF1BD5-A6AC-4845-9AF7-C0399450256B}" type="slidenum">
              <a:rPr lang="en-US" smtClean="0"/>
              <a:pPr defTabSz="895743"/>
              <a:t>12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7590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A6F9D-21FC-4574-8C3A-A2170C2DC54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816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5743"/>
            <a:fld id="{4FAA3F0C-AC68-4ED8-A8CE-4B3D1C40C07C}" type="slidenum">
              <a:rPr lang="en-US" smtClean="0"/>
              <a:pPr defTabSz="895743"/>
              <a:t>14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26331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5743"/>
            <a:fld id="{8B478E11-517E-421D-9DCD-5E42F0F7CCD7}" type="slidenum">
              <a:rPr lang="en-US" smtClean="0"/>
              <a:pPr defTabSz="895743"/>
              <a:t>15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196553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5743"/>
            <a:fld id="{DB8118BF-FCDF-488B-A1CB-02B6888F476C}" type="slidenum">
              <a:rPr lang="en-US" smtClean="0"/>
              <a:pPr defTabSz="895743"/>
              <a:t>16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81472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5743"/>
            <a:fld id="{A250F76F-1A77-44F5-9689-CC42CD33FBD2}" type="slidenum">
              <a:rPr lang="en-US" smtClean="0"/>
              <a:pPr defTabSz="895743"/>
              <a:t>17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33299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A6F9D-21FC-4574-8C3A-A2170C2DC54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666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5743"/>
            <a:fld id="{3B89C4A6-BDED-418B-83A9-1379143EE5BD}" type="slidenum">
              <a:rPr lang="en-US" smtClean="0"/>
              <a:pPr defTabSz="895743"/>
              <a:t>19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0174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5743"/>
            <a:fld id="{BB05744F-F14F-48D2-861D-D47B4DD79531}" type="slidenum">
              <a:rPr lang="en-US" smtClean="0"/>
              <a:pPr defTabSz="895743"/>
              <a:t>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71916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5743"/>
            <a:fld id="{CA105B83-68D2-4A9A-9F11-42EE713F4CAC}" type="slidenum">
              <a:rPr lang="en-US" smtClean="0"/>
              <a:pPr defTabSz="895743"/>
              <a:t>20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56687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5743"/>
            <a:fld id="{E29C2A7A-2066-40E6-A907-D601D288A1A4}" type="slidenum">
              <a:rPr lang="en-US" smtClean="0"/>
              <a:pPr defTabSz="895743"/>
              <a:t>21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612796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5743"/>
            <a:fld id="{96CDD758-1D62-4EA5-AC5D-562327A737AD}" type="slidenum">
              <a:rPr lang="en-US" smtClean="0"/>
              <a:pPr defTabSz="895743"/>
              <a:t>22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106405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5743"/>
            <a:fld id="{B14D99DA-BA10-4737-9D4E-D9365EE0DEC5}" type="slidenum">
              <a:rPr lang="en-US" smtClean="0"/>
              <a:pPr defTabSz="895743"/>
              <a:t>23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76836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5743"/>
            <a:fld id="{A721C4ED-BD93-48AF-BF2A-02BE7AA8FE0E}" type="slidenum">
              <a:rPr lang="en-US" smtClean="0"/>
              <a:pPr defTabSz="895743"/>
              <a:t>24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367889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5743"/>
            <a:fld id="{09FC4DE4-6FE3-4517-9B69-D2EE24403B6A}" type="slidenum">
              <a:rPr lang="en-US" smtClean="0"/>
              <a:pPr defTabSz="895743"/>
              <a:t>25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583430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5743"/>
            <a:fld id="{09FC4DE4-6FE3-4517-9B69-D2EE24403B6A}" type="slidenum">
              <a:rPr lang="en-US" smtClean="0"/>
              <a:pPr defTabSz="895743"/>
              <a:t>26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36042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5743"/>
            <a:fld id="{0C944131-8CDD-4FEA-863E-E94D5CC06293}" type="slidenum">
              <a:rPr lang="en-US" smtClean="0"/>
              <a:pPr defTabSz="895743"/>
              <a:t>27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50423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5743"/>
            <a:fld id="{64A21FCD-97F3-49BC-B239-E10DCA352D55}" type="slidenum">
              <a:rPr lang="en-US" smtClean="0"/>
              <a:pPr defTabSz="895743"/>
              <a:t>28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89839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5743"/>
            <a:fld id="{D2DFC1C9-EF53-4465-99F2-7B27E1C24F2B}" type="slidenum">
              <a:rPr lang="en-US" smtClean="0"/>
              <a:pPr defTabSz="895743"/>
              <a:t>29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5077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A6F9D-21FC-4574-8C3A-A2170C2DC54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0742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5743"/>
            <a:fld id="{13426C83-D703-4B50-B0AF-1E537D8D0C73}" type="slidenum">
              <a:rPr lang="en-US" smtClean="0"/>
              <a:pPr defTabSz="895743"/>
              <a:t>30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137485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A6F9D-21FC-4574-8C3A-A2170C2DC54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422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5743"/>
            <a:fld id="{96427E1F-5C0D-4983-BE76-4CE4DA03C45E}" type="slidenum">
              <a:rPr lang="en-US" smtClean="0"/>
              <a:pPr defTabSz="895743"/>
              <a:t>32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15182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A6F9D-21FC-4574-8C3A-A2170C2DC54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52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A6F9D-21FC-4574-8C3A-A2170C2DC5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36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A6F9D-21FC-4574-8C3A-A2170C2DC54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18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A6F9D-21FC-4574-8C3A-A2170C2DC54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13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A6F9D-21FC-4574-8C3A-A2170C2DC54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611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A6F9D-21FC-4574-8C3A-A2170C2DC54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70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E430-34D0-4586-A7CD-F67F0524C38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05B52-D0F0-4991-8211-32994DAA19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E430-34D0-4586-A7CD-F67F0524C38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05B52-D0F0-4991-8211-32994DAA19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E430-34D0-4586-A7CD-F67F0524C38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05B52-D0F0-4991-8211-32994DAA19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E430-34D0-4586-A7CD-F67F0524C38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05B52-D0F0-4991-8211-32994DAA19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E430-34D0-4586-A7CD-F67F0524C38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05B52-D0F0-4991-8211-32994DAA19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E430-34D0-4586-A7CD-F67F0524C38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05B52-D0F0-4991-8211-32994DAA19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E430-34D0-4586-A7CD-F67F0524C38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05B52-D0F0-4991-8211-32994DAA19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E430-34D0-4586-A7CD-F67F0524C38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05B52-D0F0-4991-8211-32994DAA19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E430-34D0-4586-A7CD-F67F0524C38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05B52-D0F0-4991-8211-32994DAA19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E430-34D0-4586-A7CD-F67F0524C38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05B52-D0F0-4991-8211-32994DAA19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E430-34D0-4586-A7CD-F67F0524C38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05B52-D0F0-4991-8211-32994DAA19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CE430-34D0-4586-A7CD-F67F0524C38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05B52-D0F0-4991-8211-32994DAA19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gif"/><Relationship Id="rId4" Type="http://schemas.openxmlformats.org/officeDocument/2006/relationships/image" Target="../media/image2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wmf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wmf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1.docx"/><Relationship Id="rId5" Type="http://schemas.openxmlformats.org/officeDocument/2006/relationships/oleObject" Target="../embeddings/oleObject1.bin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wmf"/><Relationship Id="rId4" Type="http://schemas.openxmlformats.org/officeDocument/2006/relationships/chart" Target="../charts/char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.jpe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jpe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2" descr="FilterWebina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968375"/>
            <a:ext cx="7315200" cy="383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828800" y="-533400"/>
            <a:ext cx="6477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endParaRPr kumimoji="1" lang="en-US" sz="3800" b="1">
              <a:solidFill>
                <a:schemeClr val="tx2"/>
              </a:solidFill>
              <a:latin typeface="CG Times" pitchFamily="18" charset="0"/>
            </a:endParaRPr>
          </a:p>
        </p:txBody>
      </p:sp>
      <p:pic>
        <p:nvPicPr>
          <p:cNvPr id="4100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5114925"/>
            <a:ext cx="3251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-25833" y="4800600"/>
            <a:ext cx="914400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defRPr/>
            </a:pPr>
            <a:r>
              <a:rPr lang="en-US" sz="1100" b="1" spc="1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1100" b="1" spc="10" dirty="0" smtClean="0">
                <a:latin typeface="Arial" pitchFamily="34" charset="0"/>
                <a:ea typeface="+mj-ea"/>
                <a:cs typeface="Arial" pitchFamily="34" charset="0"/>
              </a:rPr>
              <a:t>FOOD </a:t>
            </a:r>
            <a:r>
              <a:rPr lang="en-US" sz="1100" b="1" spc="10" dirty="0">
                <a:latin typeface="Arial" pitchFamily="34" charset="0"/>
                <a:ea typeface="+mj-ea"/>
                <a:cs typeface="Arial" pitchFamily="34" charset="0"/>
              </a:rPr>
              <a:t>&amp; BEVERAGE </a:t>
            </a:r>
            <a:r>
              <a:rPr lang="en-US" sz="1100" b="1" spc="10" dirty="0">
                <a:latin typeface="Arial" pitchFamily="34" charset="0"/>
                <a:cs typeface="Arial" pitchFamily="34" charset="0"/>
              </a:rPr>
              <a:t>––</a:t>
            </a:r>
            <a:r>
              <a:rPr lang="en-US" sz="1100" b="1" spc="10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1100" b="1" spc="10" dirty="0" smtClean="0">
                <a:latin typeface="Arial" pitchFamily="34" charset="0"/>
                <a:ea typeface="+mj-ea"/>
                <a:cs typeface="Arial" pitchFamily="34" charset="0"/>
              </a:rPr>
              <a:t> WASTEWATER</a:t>
            </a:r>
            <a:r>
              <a:rPr lang="en-US" sz="800" b="1" spc="10" dirty="0" smtClean="0">
                <a:latin typeface="Arial" pitchFamily="34" charset="0"/>
                <a:ea typeface="+mj-ea"/>
                <a:cs typeface="Arial" pitchFamily="34" charset="0"/>
              </a:rPr>
              <a:t>   </a:t>
            </a:r>
            <a:r>
              <a:rPr lang="en-US" sz="1100" b="1" spc="10" dirty="0">
                <a:latin typeface="Arial" pitchFamily="34" charset="0"/>
                <a:cs typeface="Arial" pitchFamily="34" charset="0"/>
              </a:rPr>
              <a:t>––  </a:t>
            </a:r>
            <a:r>
              <a:rPr lang="en-US" sz="1100" b="1" spc="10" dirty="0" smtClean="0">
                <a:latin typeface="Arial" pitchFamily="34" charset="0"/>
                <a:ea typeface="+mj-ea"/>
                <a:cs typeface="Arial" pitchFamily="34" charset="0"/>
              </a:rPr>
              <a:t>LABORATORY </a:t>
            </a:r>
            <a:r>
              <a:rPr lang="en-US" sz="1100" b="1" spc="10" dirty="0">
                <a:latin typeface="Arial" pitchFamily="34" charset="0"/>
                <a:cs typeface="Arial" pitchFamily="34" charset="0"/>
              </a:rPr>
              <a:t>–– </a:t>
            </a:r>
            <a:r>
              <a:rPr lang="en-US" sz="1100" b="1" spc="10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1100" b="1" spc="10" dirty="0" smtClean="0">
                <a:latin typeface="Arial" pitchFamily="34" charset="0"/>
                <a:ea typeface="+mj-ea"/>
                <a:cs typeface="Arial" pitchFamily="34" charset="0"/>
              </a:rPr>
              <a:t>PHARMACEUTICAL</a:t>
            </a:r>
            <a:r>
              <a:rPr lang="en-US" sz="800" b="1" spc="1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1100" b="1" spc="10" dirty="0" smtClean="0">
                <a:latin typeface="Arial" pitchFamily="34" charset="0"/>
                <a:cs typeface="Arial" pitchFamily="34" charset="0"/>
              </a:rPr>
              <a:t>––  CONTRACT </a:t>
            </a:r>
            <a:r>
              <a:rPr lang="en-US" sz="1100" b="1" spc="10" dirty="0">
                <a:latin typeface="Arial" pitchFamily="34" charset="0"/>
                <a:cs typeface="Arial" pitchFamily="34" charset="0"/>
              </a:rPr>
              <a:t>MANUFACTURING</a:t>
            </a:r>
            <a:r>
              <a:rPr lang="en-US" sz="1100" b="1" spc="10" dirty="0"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762000" y="999066"/>
            <a:ext cx="7543800" cy="3810000"/>
          </a:xfrm>
          <a:prstGeom prst="rect">
            <a:avLst/>
          </a:prstGeom>
          <a:noFill/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4104" name="Picture 14" descr="wav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18188"/>
            <a:ext cx="9144000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848350" y="5791200"/>
            <a:ext cx="2962275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>
                <a:latin typeface="+mj-lt"/>
              </a:rPr>
              <a:t>201 Connecticut Drive, Burlington, NJ 08016 USA</a:t>
            </a:r>
            <a:br>
              <a:rPr lang="en-US" sz="900" dirty="0">
                <a:latin typeface="+mj-lt"/>
              </a:rPr>
            </a:br>
            <a:r>
              <a:rPr lang="en-US" sz="900" dirty="0">
                <a:latin typeface="+mj-lt"/>
              </a:rPr>
              <a:t>Ph (609) 386-8770 Fax (609) 386-8438 www.ipcol.com  mkt@ipcol.com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spc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FILTER MEMBRANE CLEANING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wav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66CC"/>
                </a:solidFill>
                <a:cs typeface="Arial" pitchFamily="34" charset="0"/>
              </a:rPr>
              <a:t>General Membrane Compatibility</a:t>
            </a:r>
            <a:br>
              <a:rPr lang="en-US" b="1" dirty="0" smtClean="0">
                <a:solidFill>
                  <a:srgbClr val="0066CC"/>
                </a:solidFill>
                <a:cs typeface="Arial" pitchFamily="34" charset="0"/>
              </a:rPr>
            </a:br>
            <a:r>
              <a:rPr lang="en-US" b="1" dirty="0" smtClean="0">
                <a:solidFill>
                  <a:srgbClr val="0066CC"/>
                </a:solidFill>
                <a:cs typeface="Arial" pitchFamily="34" charset="0"/>
              </a:rPr>
              <a:t>&amp; Performance Factors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90600" y="217963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Chlorine tolerance</a:t>
            </a:r>
          </a:p>
          <a:p>
            <a:r>
              <a:rPr lang="en-US" dirty="0" smtClean="0"/>
              <a:t>Temperature</a:t>
            </a:r>
          </a:p>
          <a:p>
            <a:r>
              <a:rPr lang="en-US" dirty="0" smtClean="0"/>
              <a:t>Pressure</a:t>
            </a:r>
          </a:p>
          <a:p>
            <a:r>
              <a:rPr lang="en-US" dirty="0" smtClean="0"/>
              <a:t>pH </a:t>
            </a:r>
          </a:p>
          <a:p>
            <a:pPr lvl="1"/>
            <a:r>
              <a:rPr lang="en-US" dirty="0" smtClean="0"/>
              <a:t>&lt; 2; &gt; 10.5</a:t>
            </a:r>
          </a:p>
          <a:p>
            <a:r>
              <a:rPr lang="en-US" dirty="0" smtClean="0"/>
              <a:t>Solvent cleaners</a:t>
            </a:r>
          </a:p>
          <a:p>
            <a:r>
              <a:rPr lang="en-US" dirty="0" smtClean="0"/>
              <a:t>Cationic surfactants</a:t>
            </a:r>
          </a:p>
          <a:p>
            <a:r>
              <a:rPr lang="en-US" dirty="0" smtClean="0"/>
              <a:t>Low HLB </a:t>
            </a:r>
            <a:r>
              <a:rPr lang="en-US" dirty="0" err="1" smtClean="0"/>
              <a:t>nonionics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6477000"/>
            <a:ext cx="8839200" cy="3048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Slide Number Placeholder 6"/>
          <p:cNvSpPr txBox="1">
            <a:spLocks/>
          </p:cNvSpPr>
          <p:nvPr/>
        </p:nvSpPr>
        <p:spPr bwMode="auto">
          <a:xfrm>
            <a:off x="7620000" y="6415088"/>
            <a:ext cx="12192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65FE4325-EE9C-4293-8E1E-4F807C6CE5A0}" type="slidenum">
              <a:rPr lang="en-US" sz="1200" b="1">
                <a:solidFill>
                  <a:schemeClr val="bg1"/>
                </a:solidFill>
                <a:latin typeface="Arial" charset="0"/>
              </a:rPr>
              <a:pPr algn="r"/>
              <a:t>10</a:t>
            </a:fld>
            <a:endParaRPr lang="en-US" sz="1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Footer Placeholder 24"/>
          <p:cNvSpPr txBox="1">
            <a:spLocks/>
          </p:cNvSpPr>
          <p:nvPr/>
        </p:nvSpPr>
        <p:spPr bwMode="auto">
          <a:xfrm>
            <a:off x="6248400" y="6386513"/>
            <a:ext cx="22860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Slide Number </a:t>
            </a:r>
          </a:p>
        </p:txBody>
      </p:sp>
      <p:sp>
        <p:nvSpPr>
          <p:cNvPr id="10" name="Footer Placeholder 24"/>
          <p:cNvSpPr txBox="1">
            <a:spLocks/>
          </p:cNvSpPr>
          <p:nvPr/>
        </p:nvSpPr>
        <p:spPr bwMode="auto">
          <a:xfrm>
            <a:off x="304800" y="6384925"/>
            <a:ext cx="41910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 b="1">
                <a:solidFill>
                  <a:schemeClr val="bg1"/>
                </a:solidFill>
                <a:latin typeface="Arial" charset="0"/>
              </a:rPr>
              <a:t>Filter Membrane Cleaning</a:t>
            </a:r>
          </a:p>
        </p:txBody>
      </p:sp>
      <p:pic>
        <p:nvPicPr>
          <p:cNvPr id="11" name="Picture 7" descr="C:\Users\Temp\AppData\Local\Microsoft\Windows\Temporary Internet Files\Content.IE5\TRE6Z08U\MC90032016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5229" y="2895600"/>
            <a:ext cx="2944371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457200" y="1295400"/>
            <a:ext cx="8229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chemeClr val="tx2"/>
              </a:buClr>
              <a:buSzPct val="95000"/>
              <a:buFont typeface="Wingdings 2" pitchFamily="18" charset="2"/>
              <a:buChar char=""/>
              <a:defRPr/>
            </a:pPr>
            <a:endParaRPr lang="en-US" sz="1800" dirty="0">
              <a:latin typeface="+mj-lt"/>
            </a:endParaRPr>
          </a:p>
          <a:p>
            <a:pPr marL="273050" indent="-273050">
              <a:spcBef>
                <a:spcPct val="20000"/>
              </a:spcBef>
              <a:buClr>
                <a:schemeClr val="tx2"/>
              </a:buClr>
              <a:buSzPct val="95000"/>
              <a:buFont typeface="Wingdings 2" pitchFamily="18" charset="2"/>
              <a:buChar char=""/>
              <a:defRPr/>
            </a:pPr>
            <a:endParaRPr lang="en-US" sz="1800" dirty="0">
              <a:latin typeface="+mj-lt"/>
            </a:endParaRPr>
          </a:p>
          <a:p>
            <a:pPr marL="273050" indent="-273050">
              <a:spcBef>
                <a:spcPct val="20000"/>
              </a:spcBef>
              <a:buClr>
                <a:schemeClr val="tx2"/>
              </a:buClr>
              <a:buSzPct val="95000"/>
              <a:buFont typeface="Wingdings 2" pitchFamily="18" charset="2"/>
              <a:buChar char=""/>
              <a:defRPr/>
            </a:pPr>
            <a:endParaRPr lang="en-US" sz="1800" dirty="0">
              <a:latin typeface="+mj-lt"/>
            </a:endParaRPr>
          </a:p>
          <a:p>
            <a:pPr marL="273050" indent="-273050">
              <a:spcBef>
                <a:spcPct val="20000"/>
              </a:spcBef>
              <a:buClr>
                <a:schemeClr val="tx2"/>
              </a:buClr>
              <a:buSzPct val="95000"/>
              <a:buFont typeface="Wingdings 2" pitchFamily="18" charset="2"/>
              <a:buChar char=""/>
              <a:defRPr/>
            </a:pPr>
            <a:endParaRPr lang="en-US" sz="1800" dirty="0">
              <a:latin typeface="+mj-lt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95000"/>
              <a:buFont typeface="Wingdings 2" pitchFamily="18" charset="2"/>
              <a:buChar char=""/>
              <a:defRPr/>
            </a:pPr>
            <a:endParaRPr lang="en-US" sz="18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477000"/>
            <a:ext cx="8839200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C703F-1C50-401C-8BCD-C76943E7F896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Number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2400" y="6477000"/>
            <a:ext cx="8839200" cy="3048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247" name="Slide Number Placeholder 6"/>
          <p:cNvSpPr txBox="1">
            <a:spLocks/>
          </p:cNvSpPr>
          <p:nvPr/>
        </p:nvSpPr>
        <p:spPr bwMode="auto">
          <a:xfrm>
            <a:off x="7620000" y="6415088"/>
            <a:ext cx="12192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6A151BF9-3138-4CF1-B448-83B80BC24F40}" type="slidenum">
              <a:rPr lang="en-US" sz="1200" b="1">
                <a:solidFill>
                  <a:schemeClr val="bg1"/>
                </a:solidFill>
                <a:latin typeface="Arial" charset="0"/>
              </a:rPr>
              <a:pPr algn="r"/>
              <a:t>11</a:t>
            </a:fld>
            <a:endParaRPr lang="en-US" sz="12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48" name="Footer Placeholder 24"/>
          <p:cNvSpPr txBox="1">
            <a:spLocks/>
          </p:cNvSpPr>
          <p:nvPr/>
        </p:nvSpPr>
        <p:spPr bwMode="auto">
          <a:xfrm>
            <a:off x="6248400" y="6386513"/>
            <a:ext cx="22860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Slide Number </a:t>
            </a:r>
          </a:p>
        </p:txBody>
      </p:sp>
      <p:sp>
        <p:nvSpPr>
          <p:cNvPr id="10249" name="Footer Placeholder 24"/>
          <p:cNvSpPr txBox="1">
            <a:spLocks/>
          </p:cNvSpPr>
          <p:nvPr/>
        </p:nvSpPr>
        <p:spPr bwMode="auto">
          <a:xfrm>
            <a:off x="304800" y="6384925"/>
            <a:ext cx="41910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 b="1">
                <a:solidFill>
                  <a:schemeClr val="bg1"/>
                </a:solidFill>
                <a:latin typeface="Arial" charset="0"/>
              </a:rPr>
              <a:t>Filter Membrane Cleaning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228600" y="1123950"/>
            <a:ext cx="8686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defRPr/>
            </a:pPr>
            <a:r>
              <a:rPr lang="en-US" sz="4000" b="1" dirty="0">
                <a:solidFill>
                  <a:srgbClr val="0066CC"/>
                </a:solidFill>
                <a:latin typeface="+mj-lt"/>
                <a:ea typeface="+mj-ea"/>
                <a:cs typeface="Arial" pitchFamily="34" charset="0"/>
              </a:rPr>
              <a:t>Membrane </a:t>
            </a:r>
            <a:r>
              <a:rPr lang="en-US" sz="4000" b="1" dirty="0" smtClean="0">
                <a:solidFill>
                  <a:srgbClr val="0066CC"/>
                </a:solidFill>
                <a:latin typeface="+mj-lt"/>
                <a:ea typeface="+mj-ea"/>
                <a:cs typeface="Arial" pitchFamily="34" charset="0"/>
              </a:rPr>
              <a:t>Fouling</a:t>
            </a:r>
            <a:endParaRPr lang="en-US" sz="4000" b="1" dirty="0">
              <a:solidFill>
                <a:srgbClr val="0066CC"/>
              </a:solidFill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10251" name="Content Placeholder 2"/>
          <p:cNvSpPr>
            <a:spLocks noGrp="1"/>
          </p:cNvSpPr>
          <p:nvPr>
            <p:ph idx="1"/>
          </p:nvPr>
        </p:nvSpPr>
        <p:spPr>
          <a:xfrm>
            <a:off x="533400" y="1646238"/>
            <a:ext cx="8229600" cy="4983162"/>
          </a:xfrm>
        </p:spPr>
        <p:txBody>
          <a:bodyPr/>
          <a:lstStyle/>
          <a:p>
            <a:r>
              <a:rPr lang="en-US" sz="3000" dirty="0" smtClean="0"/>
              <a:t>Mechanism</a:t>
            </a:r>
          </a:p>
          <a:p>
            <a:pPr lvl="1"/>
            <a:r>
              <a:rPr lang="en-US" sz="2400" dirty="0" smtClean="0"/>
              <a:t>Most membrane surfaces are negatively charged</a:t>
            </a:r>
          </a:p>
          <a:p>
            <a:pPr lvl="1"/>
            <a:r>
              <a:rPr lang="en-US" sz="2400" dirty="0" smtClean="0"/>
              <a:t>Van </a:t>
            </a:r>
            <a:r>
              <a:rPr lang="en-US" sz="2400" dirty="0" err="1" smtClean="0"/>
              <a:t>der</a:t>
            </a:r>
            <a:r>
              <a:rPr lang="en-US" sz="2400" dirty="0" smtClean="0"/>
              <a:t> Waal forces of soils create a hydrophobic attraction to the negative membrane surface</a:t>
            </a:r>
          </a:p>
          <a:p>
            <a:pPr lvl="1"/>
            <a:r>
              <a:rPr lang="en-US" sz="2400" dirty="0" smtClean="0"/>
              <a:t>Salt bridges – multivalent </a:t>
            </a:r>
            <a:r>
              <a:rPr lang="en-US" sz="2400" dirty="0" err="1" smtClean="0"/>
              <a:t>cations</a:t>
            </a:r>
            <a:r>
              <a:rPr lang="en-US" sz="2400" dirty="0" smtClean="0"/>
              <a:t> allow for a denser soil layer to coat the membrane</a:t>
            </a:r>
          </a:p>
          <a:p>
            <a:r>
              <a:rPr lang="en-US" sz="2600" dirty="0" smtClean="0"/>
              <a:t> </a:t>
            </a:r>
            <a:r>
              <a:rPr lang="en-US" sz="3000" dirty="0" smtClean="0"/>
              <a:t>Soils</a:t>
            </a:r>
          </a:p>
          <a:p>
            <a:pPr lvl="1"/>
            <a:r>
              <a:rPr lang="en-US" sz="2400" dirty="0" smtClean="0"/>
              <a:t>Natural organic matter	</a:t>
            </a:r>
          </a:p>
          <a:p>
            <a:pPr lvl="1"/>
            <a:r>
              <a:rPr lang="en-US" sz="2400" dirty="0" smtClean="0"/>
              <a:t>Proteins			</a:t>
            </a:r>
          </a:p>
          <a:p>
            <a:pPr lvl="1"/>
            <a:r>
              <a:rPr lang="en-US" sz="2400" dirty="0" err="1" smtClean="0"/>
              <a:t>Biofilm</a:t>
            </a:r>
            <a:r>
              <a:rPr lang="en-US" sz="2400" dirty="0" smtClean="0"/>
              <a:t>			</a:t>
            </a:r>
          </a:p>
          <a:p>
            <a:pPr lvl="1"/>
            <a:endParaRPr lang="en-US" sz="2600" dirty="0" smtClean="0"/>
          </a:p>
        </p:txBody>
      </p:sp>
      <p:pic>
        <p:nvPicPr>
          <p:cNvPr id="10252" name="Picture 17" descr="wav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C:\Users\Temp\AppData\Local\Microsoft\Windows\Temporary Internet Files\Content.IE5\7A42UK4A\MC90024212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4656" y="4014349"/>
            <a:ext cx="1858061" cy="1798625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719286" y="479044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spcAft>
                <a:spcPts val="4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n-US" sz="2400" b="1" dirty="0" smtClean="0">
                <a:latin typeface="Calibri"/>
              </a:rPr>
              <a:t>–</a:t>
            </a:r>
            <a:r>
              <a:rPr lang="en-US" sz="2400" dirty="0" smtClean="0"/>
              <a:t> </a:t>
            </a:r>
            <a:r>
              <a:rPr lang="en-US" sz="2000" dirty="0" smtClean="0"/>
              <a:t> </a:t>
            </a:r>
            <a:r>
              <a:rPr lang="en-US" sz="2400" dirty="0" smtClean="0"/>
              <a:t>Multivalent </a:t>
            </a:r>
            <a:r>
              <a:rPr lang="en-US" sz="2400" dirty="0" err="1" smtClean="0"/>
              <a:t>cations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730170" y="519222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spcAft>
                <a:spcPts val="4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n-US" sz="2400" b="1" dirty="0" smtClean="0">
                <a:latin typeface="Calibri"/>
              </a:rPr>
              <a:t>–</a:t>
            </a:r>
            <a:r>
              <a:rPr lang="en-US" sz="2400" dirty="0" smtClean="0"/>
              <a:t> </a:t>
            </a:r>
            <a:r>
              <a:rPr lang="en-US" sz="2000" dirty="0" smtClean="0"/>
              <a:t> </a:t>
            </a:r>
            <a:r>
              <a:rPr lang="en-US" sz="2400" dirty="0" smtClean="0"/>
              <a:t>Polymers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719286" y="560977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spcAft>
                <a:spcPts val="4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n-US" sz="2400" b="1" dirty="0" smtClean="0">
                <a:latin typeface="Calibri"/>
              </a:rPr>
              <a:t>–</a:t>
            </a:r>
            <a:r>
              <a:rPr lang="en-US" sz="2400" dirty="0" smtClean="0"/>
              <a:t> </a:t>
            </a:r>
            <a:r>
              <a:rPr lang="en-US" sz="2000" dirty="0" smtClean="0"/>
              <a:t> </a:t>
            </a:r>
            <a:r>
              <a:rPr lang="en-US" sz="2400" dirty="0" smtClean="0"/>
              <a:t>Scale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0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0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0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0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0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10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 uiExpand="1" build="p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Content Placeholder 2"/>
          <p:cNvSpPr>
            <a:spLocks noGrp="1"/>
          </p:cNvSpPr>
          <p:nvPr>
            <p:ph sz="half" idx="2"/>
          </p:nvPr>
        </p:nvSpPr>
        <p:spPr>
          <a:xfrm>
            <a:off x="533400" y="1763712"/>
            <a:ext cx="8153400" cy="4256088"/>
          </a:xfrm>
        </p:spPr>
        <p:txBody>
          <a:bodyPr>
            <a:normAutofit/>
          </a:bodyPr>
          <a:lstStyle/>
          <a:p>
            <a:r>
              <a:rPr lang="en-US" sz="3000" dirty="0" smtClean="0"/>
              <a:t>Introduce functional groups to the fouling layer </a:t>
            </a:r>
          </a:p>
          <a:p>
            <a:pPr lvl="1"/>
            <a:r>
              <a:rPr lang="en-US" sz="2400" dirty="0" smtClean="0"/>
              <a:t>Creates an </a:t>
            </a:r>
            <a:r>
              <a:rPr lang="en-US" sz="2400" dirty="0" err="1" smtClean="0"/>
              <a:t>electostatic</a:t>
            </a:r>
            <a:r>
              <a:rPr lang="en-US" sz="2400" dirty="0" smtClean="0"/>
              <a:t> repulsion from the membrane surface</a:t>
            </a:r>
          </a:p>
          <a:p>
            <a:pPr lvl="1"/>
            <a:r>
              <a:rPr lang="en-US" sz="2400" dirty="0" smtClean="0"/>
              <a:t>Hydrophilic in nature</a:t>
            </a:r>
          </a:p>
          <a:p>
            <a:r>
              <a:rPr lang="en-US" sz="3000" dirty="0" smtClean="0"/>
              <a:t>Cleaner types</a:t>
            </a:r>
          </a:p>
          <a:p>
            <a:pPr lvl="1"/>
            <a:r>
              <a:rPr lang="en-US" sz="2400" dirty="0" smtClean="0"/>
              <a:t>Caustic</a:t>
            </a:r>
          </a:p>
          <a:p>
            <a:pPr lvl="1"/>
            <a:r>
              <a:rPr lang="en-US" sz="2400" dirty="0" smtClean="0"/>
              <a:t>Bleach</a:t>
            </a:r>
          </a:p>
          <a:p>
            <a:pPr lvl="1"/>
            <a:r>
              <a:rPr lang="en-US" sz="2400" dirty="0" smtClean="0"/>
              <a:t>Oxidizers</a:t>
            </a:r>
          </a:p>
          <a:p>
            <a:pPr lvl="1"/>
            <a:r>
              <a:rPr lang="en-US" sz="2400" dirty="0" smtClean="0"/>
              <a:t>Enzymes</a:t>
            </a:r>
          </a:p>
          <a:p>
            <a:pPr lvl="1">
              <a:buFont typeface="Arial" charset="0"/>
              <a:buNone/>
            </a:pPr>
            <a:endParaRPr lang="en-US" sz="2400" dirty="0" smtClean="0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457200" y="1295400"/>
            <a:ext cx="8229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chemeClr val="tx2"/>
              </a:buClr>
              <a:buSzPct val="95000"/>
              <a:buFont typeface="Wingdings 2" pitchFamily="18" charset="2"/>
              <a:buChar char=""/>
              <a:defRPr/>
            </a:pPr>
            <a:endParaRPr lang="en-US" sz="1800" dirty="0">
              <a:latin typeface="+mj-lt"/>
            </a:endParaRPr>
          </a:p>
          <a:p>
            <a:pPr marL="273050" indent="-273050">
              <a:spcBef>
                <a:spcPct val="20000"/>
              </a:spcBef>
              <a:buClr>
                <a:schemeClr val="tx2"/>
              </a:buClr>
              <a:buSzPct val="95000"/>
              <a:buFont typeface="Wingdings 2" pitchFamily="18" charset="2"/>
              <a:buChar char=""/>
              <a:defRPr/>
            </a:pPr>
            <a:endParaRPr lang="en-US" sz="1800" dirty="0">
              <a:latin typeface="+mj-lt"/>
            </a:endParaRPr>
          </a:p>
          <a:p>
            <a:pPr marL="273050" indent="-273050">
              <a:spcBef>
                <a:spcPct val="20000"/>
              </a:spcBef>
              <a:buClr>
                <a:schemeClr val="tx2"/>
              </a:buClr>
              <a:buSzPct val="95000"/>
              <a:buFont typeface="Wingdings 2" pitchFamily="18" charset="2"/>
              <a:buChar char=""/>
              <a:defRPr/>
            </a:pPr>
            <a:endParaRPr lang="en-US" sz="1800" dirty="0">
              <a:latin typeface="+mj-lt"/>
            </a:endParaRPr>
          </a:p>
          <a:p>
            <a:pPr marL="273050" indent="-273050">
              <a:spcBef>
                <a:spcPct val="20000"/>
              </a:spcBef>
              <a:buClr>
                <a:schemeClr val="tx2"/>
              </a:buClr>
              <a:buSzPct val="95000"/>
              <a:buFont typeface="Wingdings 2" pitchFamily="18" charset="2"/>
              <a:buChar char=""/>
              <a:defRPr/>
            </a:pPr>
            <a:endParaRPr lang="en-US" sz="1800" dirty="0">
              <a:latin typeface="+mj-lt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95000"/>
              <a:buFont typeface="Wingdings 2" pitchFamily="18" charset="2"/>
              <a:buChar char=""/>
              <a:defRPr/>
            </a:pPr>
            <a:endParaRPr lang="en-US" sz="18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477000"/>
            <a:ext cx="8839200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461" name="Content Placeholder 19"/>
          <p:cNvSpPr>
            <a:spLocks noGrp="1"/>
          </p:cNvSpPr>
          <p:nvPr>
            <p:ph sz="quarter" idx="4"/>
          </p:nvPr>
        </p:nvSpPr>
        <p:spPr>
          <a:xfrm>
            <a:off x="2971800" y="4075107"/>
            <a:ext cx="4041775" cy="1935165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/>
              <a:t>Surfactants</a:t>
            </a:r>
          </a:p>
          <a:p>
            <a:pPr lvl="1"/>
            <a:r>
              <a:rPr lang="en-US" sz="2400" dirty="0" smtClean="0"/>
              <a:t>Acids</a:t>
            </a:r>
          </a:p>
          <a:p>
            <a:pPr lvl="1"/>
            <a:r>
              <a:rPr lang="en-US" sz="2400" dirty="0" err="1" smtClean="0"/>
              <a:t>Chelants</a:t>
            </a:r>
            <a:r>
              <a:rPr lang="en-US" sz="2400" dirty="0" smtClean="0"/>
              <a:t> (EDTA)</a:t>
            </a:r>
          </a:p>
          <a:p>
            <a:pPr lvl="1"/>
            <a:r>
              <a:rPr lang="en-US" sz="2400" dirty="0" smtClean="0"/>
              <a:t>Formulated mixtures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Number 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38DB82-0D64-4014-A2F9-0128B0AD5B37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2400" y="6477000"/>
            <a:ext cx="8839200" cy="3048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465" name="Slide Number Placeholder 6"/>
          <p:cNvSpPr txBox="1">
            <a:spLocks/>
          </p:cNvSpPr>
          <p:nvPr/>
        </p:nvSpPr>
        <p:spPr bwMode="auto">
          <a:xfrm>
            <a:off x="7620000" y="6415088"/>
            <a:ext cx="12192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4117E919-27E4-4584-B6D8-24B84491FFA8}" type="slidenum">
              <a:rPr lang="en-US" sz="1200" b="1">
                <a:solidFill>
                  <a:schemeClr val="bg1"/>
                </a:solidFill>
                <a:latin typeface="Arial" charset="0"/>
              </a:rPr>
              <a:pPr algn="r"/>
              <a:t>12</a:t>
            </a:fld>
            <a:endParaRPr lang="en-US" sz="12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66" name="Footer Placeholder 24"/>
          <p:cNvSpPr txBox="1">
            <a:spLocks/>
          </p:cNvSpPr>
          <p:nvPr/>
        </p:nvSpPr>
        <p:spPr bwMode="auto">
          <a:xfrm>
            <a:off x="6248400" y="6386513"/>
            <a:ext cx="22860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Slide Number 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228600" y="1123950"/>
            <a:ext cx="8686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defRPr/>
            </a:pPr>
            <a:r>
              <a:rPr lang="en-US" sz="4000" b="1" dirty="0" smtClean="0">
                <a:solidFill>
                  <a:srgbClr val="0066CC"/>
                </a:solidFill>
                <a:latin typeface="+mj-lt"/>
                <a:ea typeface="+mj-ea"/>
                <a:cs typeface="Arial" pitchFamily="34" charset="0"/>
              </a:rPr>
              <a:t>Cleaning Mechanism</a:t>
            </a:r>
            <a:endParaRPr lang="en-US" sz="4000" b="1" dirty="0">
              <a:solidFill>
                <a:srgbClr val="0066CC"/>
              </a:solidFill>
              <a:latin typeface="+mj-lt"/>
              <a:ea typeface="+mj-ea"/>
              <a:cs typeface="Arial" pitchFamily="34" charset="0"/>
            </a:endParaRPr>
          </a:p>
        </p:txBody>
      </p:sp>
      <p:pic>
        <p:nvPicPr>
          <p:cNvPr id="19468" name="Picture 17" descr="wav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8" name="Group 127"/>
          <p:cNvGrpSpPr/>
          <p:nvPr/>
        </p:nvGrpSpPr>
        <p:grpSpPr>
          <a:xfrm>
            <a:off x="5943600" y="2667000"/>
            <a:ext cx="2895600" cy="2762256"/>
            <a:chOff x="6019800" y="2571744"/>
            <a:chExt cx="2895600" cy="2686056"/>
          </a:xfrm>
        </p:grpSpPr>
        <p:grpSp>
          <p:nvGrpSpPr>
            <p:cNvPr id="29" name="Group 28"/>
            <p:cNvGrpSpPr/>
            <p:nvPr/>
          </p:nvGrpSpPr>
          <p:grpSpPr>
            <a:xfrm>
              <a:off x="6248400" y="2895600"/>
              <a:ext cx="2514600" cy="2333624"/>
              <a:chOff x="6765767" y="2881312"/>
              <a:chExt cx="1830545" cy="1738312"/>
            </a:xfrm>
          </p:grpSpPr>
          <p:pic>
            <p:nvPicPr>
              <p:cNvPr id="27650" name="Picture 2" descr="http://www.teacherfiles.com/clipart/shapes/clipart_sphere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767513" y="3329986"/>
                <a:ext cx="409576" cy="397520"/>
              </a:xfrm>
              <a:prstGeom prst="rect">
                <a:avLst/>
              </a:prstGeom>
              <a:noFill/>
            </p:spPr>
          </p:pic>
          <p:pic>
            <p:nvPicPr>
              <p:cNvPr id="17" name="Picture 2" descr="http://www.teacherfiles.com/clipart/shapes/clipart_sphere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987647">
                <a:off x="7041581" y="2993561"/>
                <a:ext cx="424012" cy="411530"/>
              </a:xfrm>
              <a:prstGeom prst="rect">
                <a:avLst/>
              </a:prstGeom>
              <a:noFill/>
            </p:spPr>
          </p:pic>
          <p:pic>
            <p:nvPicPr>
              <p:cNvPr id="18" name="Picture 2" descr="http://www.teacherfiles.com/clipart/shapes/clipart_sphere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445589" y="4195884"/>
                <a:ext cx="436592" cy="423740"/>
              </a:xfrm>
              <a:prstGeom prst="rect">
                <a:avLst/>
              </a:prstGeom>
              <a:noFill/>
            </p:spPr>
          </p:pic>
          <p:pic>
            <p:nvPicPr>
              <p:cNvPr id="19" name="Picture 2" descr="http://www.teacherfiles.com/clipart/shapes/clipart_sphere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21243373">
                <a:off x="6765767" y="3735026"/>
                <a:ext cx="436592" cy="423740"/>
              </a:xfrm>
              <a:prstGeom prst="rect">
                <a:avLst/>
              </a:prstGeom>
              <a:noFill/>
            </p:spPr>
          </p:pic>
          <p:pic>
            <p:nvPicPr>
              <p:cNvPr id="20" name="Picture 2" descr="http://www.teacherfiles.com/clipart/shapes/clipart_sphere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8706873">
                <a:off x="7025114" y="4071238"/>
                <a:ext cx="446292" cy="414531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http://www.teacherfiles.com/clipart/shapes/clipart_sphere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20508420">
                <a:off x="8132598" y="3342170"/>
                <a:ext cx="436592" cy="423740"/>
              </a:xfrm>
              <a:prstGeom prst="rect">
                <a:avLst/>
              </a:prstGeom>
              <a:noFill/>
            </p:spPr>
          </p:pic>
          <p:pic>
            <p:nvPicPr>
              <p:cNvPr id="25" name="Picture 2" descr="http://www.teacherfiles.com/clipart/shapes/clipart_sphere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2391625">
                <a:off x="7869600" y="3009670"/>
                <a:ext cx="436592" cy="423740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http://www.teacherfiles.com/clipart/shapes/clipart_sphere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458141" y="2881312"/>
                <a:ext cx="436592" cy="423740"/>
              </a:xfrm>
              <a:prstGeom prst="rect">
                <a:avLst/>
              </a:prstGeom>
              <a:noFill/>
            </p:spPr>
          </p:pic>
          <p:pic>
            <p:nvPicPr>
              <p:cNvPr id="27" name="Picture 2" descr="http://www.teacherfiles.com/clipart/shapes/clipart_sphere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20877071">
                <a:off x="8169193" y="3770041"/>
                <a:ext cx="427119" cy="414546"/>
              </a:xfrm>
              <a:prstGeom prst="rect">
                <a:avLst/>
              </a:prstGeom>
              <a:noFill/>
            </p:spPr>
          </p:pic>
          <p:pic>
            <p:nvPicPr>
              <p:cNvPr id="24" name="Picture 2" descr="http://www.teacherfiles.com/clipart/shapes/clipart_sphere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9775365">
                <a:off x="7861689" y="4068350"/>
                <a:ext cx="436592" cy="423740"/>
              </a:xfrm>
              <a:prstGeom prst="rect">
                <a:avLst/>
              </a:prstGeom>
              <a:noFill/>
            </p:spPr>
          </p:pic>
        </p:grpSp>
        <p:grpSp>
          <p:nvGrpSpPr>
            <p:cNvPr id="51" name="Group 50"/>
            <p:cNvGrpSpPr/>
            <p:nvPr/>
          </p:nvGrpSpPr>
          <p:grpSpPr>
            <a:xfrm rot="2012010">
              <a:off x="6967661" y="3648214"/>
              <a:ext cx="609600" cy="304800"/>
              <a:chOff x="7772400" y="762000"/>
              <a:chExt cx="609600" cy="304800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7772400" y="762000"/>
                <a:ext cx="304800" cy="228600"/>
                <a:chOff x="7772400" y="762000"/>
                <a:chExt cx="304800" cy="228600"/>
              </a:xfrm>
            </p:grpSpPr>
            <p:cxnSp>
              <p:nvCxnSpPr>
                <p:cNvPr id="44" name="Straight Connector 43"/>
                <p:cNvCxnSpPr/>
                <p:nvPr/>
              </p:nvCxnSpPr>
              <p:spPr>
                <a:xfrm>
                  <a:off x="7772400" y="762000"/>
                  <a:ext cx="76200" cy="228600"/>
                </a:xfrm>
                <a:prstGeom prst="line">
                  <a:avLst/>
                </a:prstGeom>
                <a:ln w="25400">
                  <a:solidFill>
                    <a:schemeClr val="accent1"/>
                  </a:solidFill>
                </a:ln>
                <a:effectLst>
                  <a:outerShdw blurRad="50800" dist="38100" dir="10800000" algn="r" rotWithShape="0">
                    <a:schemeClr val="accent3">
                      <a:lumMod val="50000"/>
                      <a:alpha val="40000"/>
                    </a:scheme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flipH="1">
                  <a:off x="7848600" y="838200"/>
                  <a:ext cx="228600" cy="152400"/>
                </a:xfrm>
                <a:prstGeom prst="line">
                  <a:avLst/>
                </a:prstGeom>
                <a:ln w="25400">
                  <a:solidFill>
                    <a:schemeClr val="accent1"/>
                  </a:solidFill>
                </a:ln>
                <a:effectLst>
                  <a:outerShdw blurRad="50800" dist="38100" dir="10800000" algn="r" rotWithShape="0">
                    <a:schemeClr val="accent3">
                      <a:lumMod val="50000"/>
                      <a:alpha val="40000"/>
                    </a:scheme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" name="Group 47"/>
              <p:cNvGrpSpPr/>
              <p:nvPr/>
            </p:nvGrpSpPr>
            <p:grpSpPr>
              <a:xfrm>
                <a:off x="8077200" y="838200"/>
                <a:ext cx="304800" cy="228600"/>
                <a:chOff x="7772400" y="762000"/>
                <a:chExt cx="304800" cy="228600"/>
              </a:xfrm>
            </p:grpSpPr>
            <p:cxnSp>
              <p:nvCxnSpPr>
                <p:cNvPr id="49" name="Straight Connector 48"/>
                <p:cNvCxnSpPr/>
                <p:nvPr/>
              </p:nvCxnSpPr>
              <p:spPr>
                <a:xfrm>
                  <a:off x="7772400" y="762000"/>
                  <a:ext cx="76200" cy="228600"/>
                </a:xfrm>
                <a:prstGeom prst="line">
                  <a:avLst/>
                </a:prstGeom>
                <a:ln w="25400">
                  <a:solidFill>
                    <a:schemeClr val="accent1"/>
                  </a:solidFill>
                </a:ln>
                <a:effectLst>
                  <a:outerShdw blurRad="50800" dist="38100" dir="10800000" algn="r" rotWithShape="0">
                    <a:schemeClr val="accent3">
                      <a:lumMod val="50000"/>
                      <a:alpha val="40000"/>
                    </a:scheme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flipH="1">
                  <a:off x="7848600" y="838200"/>
                  <a:ext cx="228600" cy="152400"/>
                </a:xfrm>
                <a:prstGeom prst="line">
                  <a:avLst/>
                </a:prstGeom>
                <a:ln w="25400">
                  <a:solidFill>
                    <a:schemeClr val="accent1"/>
                  </a:solidFill>
                </a:ln>
                <a:effectLst>
                  <a:outerShdw blurRad="50800" dist="38100" dir="10800000" algn="r" rotWithShape="0">
                    <a:schemeClr val="accent3">
                      <a:lumMod val="50000"/>
                      <a:alpha val="40000"/>
                    </a:scheme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2" name="Group 51"/>
            <p:cNvGrpSpPr/>
            <p:nvPr/>
          </p:nvGrpSpPr>
          <p:grpSpPr>
            <a:xfrm rot="4397887">
              <a:off x="7167768" y="3612341"/>
              <a:ext cx="609600" cy="304800"/>
              <a:chOff x="7772400" y="762000"/>
              <a:chExt cx="609600" cy="304800"/>
            </a:xfrm>
          </p:grpSpPr>
          <p:grpSp>
            <p:nvGrpSpPr>
              <p:cNvPr id="53" name="Group 46"/>
              <p:cNvGrpSpPr/>
              <p:nvPr/>
            </p:nvGrpSpPr>
            <p:grpSpPr>
              <a:xfrm>
                <a:off x="7772400" y="762000"/>
                <a:ext cx="304800" cy="228600"/>
                <a:chOff x="7772400" y="762000"/>
                <a:chExt cx="304800" cy="228600"/>
              </a:xfrm>
            </p:grpSpPr>
            <p:cxnSp>
              <p:nvCxnSpPr>
                <p:cNvPr id="57" name="Straight Connector 56"/>
                <p:cNvCxnSpPr/>
                <p:nvPr/>
              </p:nvCxnSpPr>
              <p:spPr>
                <a:xfrm>
                  <a:off x="7772400" y="762000"/>
                  <a:ext cx="76200" cy="228600"/>
                </a:xfrm>
                <a:prstGeom prst="line">
                  <a:avLst/>
                </a:prstGeom>
                <a:ln w="25400">
                  <a:solidFill>
                    <a:schemeClr val="accent1"/>
                  </a:solidFill>
                </a:ln>
                <a:effectLst>
                  <a:outerShdw blurRad="50800" dist="38100" dir="10800000" algn="r" rotWithShape="0">
                    <a:schemeClr val="accent3">
                      <a:lumMod val="50000"/>
                      <a:alpha val="40000"/>
                    </a:scheme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flipH="1">
                  <a:off x="7848600" y="838200"/>
                  <a:ext cx="228600" cy="152400"/>
                </a:xfrm>
                <a:prstGeom prst="line">
                  <a:avLst/>
                </a:prstGeom>
                <a:ln w="25400">
                  <a:solidFill>
                    <a:schemeClr val="accent1"/>
                  </a:solidFill>
                </a:ln>
                <a:effectLst>
                  <a:outerShdw blurRad="50800" dist="38100" dir="10800000" algn="r" rotWithShape="0">
                    <a:schemeClr val="accent3">
                      <a:lumMod val="50000"/>
                      <a:alpha val="40000"/>
                    </a:scheme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47"/>
              <p:cNvGrpSpPr/>
              <p:nvPr/>
            </p:nvGrpSpPr>
            <p:grpSpPr>
              <a:xfrm>
                <a:off x="8077200" y="838200"/>
                <a:ext cx="304800" cy="228600"/>
                <a:chOff x="7772400" y="762000"/>
                <a:chExt cx="304800" cy="228600"/>
              </a:xfrm>
            </p:grpSpPr>
            <p:cxnSp>
              <p:nvCxnSpPr>
                <p:cNvPr id="55" name="Straight Connector 54"/>
                <p:cNvCxnSpPr/>
                <p:nvPr/>
              </p:nvCxnSpPr>
              <p:spPr>
                <a:xfrm>
                  <a:off x="7772400" y="762000"/>
                  <a:ext cx="76200" cy="228600"/>
                </a:xfrm>
                <a:prstGeom prst="line">
                  <a:avLst/>
                </a:prstGeom>
                <a:ln w="25400">
                  <a:solidFill>
                    <a:schemeClr val="accent1"/>
                  </a:solidFill>
                </a:ln>
                <a:effectLst>
                  <a:outerShdw blurRad="50800" dist="38100" dir="10800000" algn="r" rotWithShape="0">
                    <a:schemeClr val="accent3">
                      <a:lumMod val="50000"/>
                      <a:alpha val="40000"/>
                    </a:scheme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flipH="1">
                  <a:off x="7848600" y="838200"/>
                  <a:ext cx="228600" cy="152400"/>
                </a:xfrm>
                <a:prstGeom prst="line">
                  <a:avLst/>
                </a:prstGeom>
                <a:ln w="25400">
                  <a:solidFill>
                    <a:schemeClr val="accent1"/>
                  </a:solidFill>
                </a:ln>
                <a:effectLst>
                  <a:outerShdw blurRad="50800" dist="38100" dir="10800000" algn="r" rotWithShape="0">
                    <a:schemeClr val="accent3">
                      <a:lumMod val="50000"/>
                      <a:alpha val="40000"/>
                    </a:scheme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9" name="Group 58"/>
            <p:cNvGrpSpPr/>
            <p:nvPr/>
          </p:nvGrpSpPr>
          <p:grpSpPr>
            <a:xfrm rot="7053169">
              <a:off x="7362706" y="3617325"/>
              <a:ext cx="609600" cy="304800"/>
              <a:chOff x="7772400" y="762000"/>
              <a:chExt cx="609600" cy="304800"/>
            </a:xfrm>
          </p:grpSpPr>
          <p:grpSp>
            <p:nvGrpSpPr>
              <p:cNvPr id="60" name="Group 46"/>
              <p:cNvGrpSpPr/>
              <p:nvPr/>
            </p:nvGrpSpPr>
            <p:grpSpPr>
              <a:xfrm>
                <a:off x="7772400" y="762000"/>
                <a:ext cx="304800" cy="228600"/>
                <a:chOff x="7772400" y="762000"/>
                <a:chExt cx="304800" cy="228600"/>
              </a:xfrm>
            </p:grpSpPr>
            <p:cxnSp>
              <p:nvCxnSpPr>
                <p:cNvPr id="64" name="Straight Connector 63"/>
                <p:cNvCxnSpPr/>
                <p:nvPr/>
              </p:nvCxnSpPr>
              <p:spPr>
                <a:xfrm>
                  <a:off x="7772400" y="762000"/>
                  <a:ext cx="76200" cy="228600"/>
                </a:xfrm>
                <a:prstGeom prst="line">
                  <a:avLst/>
                </a:prstGeom>
                <a:ln w="25400">
                  <a:solidFill>
                    <a:schemeClr val="accent1"/>
                  </a:solidFill>
                </a:ln>
                <a:effectLst>
                  <a:outerShdw blurRad="50800" dist="38100" dir="10800000" algn="r" rotWithShape="0">
                    <a:schemeClr val="accent3">
                      <a:lumMod val="50000"/>
                      <a:alpha val="40000"/>
                    </a:scheme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flipH="1">
                  <a:off x="7848600" y="838200"/>
                  <a:ext cx="228600" cy="152400"/>
                </a:xfrm>
                <a:prstGeom prst="line">
                  <a:avLst/>
                </a:prstGeom>
                <a:ln w="25400">
                  <a:solidFill>
                    <a:schemeClr val="accent1"/>
                  </a:solidFill>
                </a:ln>
                <a:effectLst>
                  <a:outerShdw blurRad="50800" dist="38100" dir="10800000" algn="r" rotWithShape="0">
                    <a:schemeClr val="accent3">
                      <a:lumMod val="50000"/>
                      <a:alpha val="40000"/>
                    </a:scheme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" name="Group 47"/>
              <p:cNvGrpSpPr/>
              <p:nvPr/>
            </p:nvGrpSpPr>
            <p:grpSpPr>
              <a:xfrm>
                <a:off x="8077200" y="838200"/>
                <a:ext cx="304800" cy="228600"/>
                <a:chOff x="7772400" y="762000"/>
                <a:chExt cx="304800" cy="228600"/>
              </a:xfrm>
            </p:grpSpPr>
            <p:cxnSp>
              <p:nvCxnSpPr>
                <p:cNvPr id="62" name="Straight Connector 61"/>
                <p:cNvCxnSpPr/>
                <p:nvPr/>
              </p:nvCxnSpPr>
              <p:spPr>
                <a:xfrm>
                  <a:off x="7772400" y="762000"/>
                  <a:ext cx="76200" cy="228600"/>
                </a:xfrm>
                <a:prstGeom prst="line">
                  <a:avLst/>
                </a:prstGeom>
                <a:ln w="25400">
                  <a:solidFill>
                    <a:schemeClr val="accent1"/>
                  </a:solidFill>
                </a:ln>
                <a:effectLst>
                  <a:outerShdw blurRad="50800" dist="38100" dir="10800000" algn="r" rotWithShape="0">
                    <a:schemeClr val="accent3">
                      <a:lumMod val="50000"/>
                      <a:alpha val="40000"/>
                    </a:scheme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flipH="1">
                  <a:off x="7848600" y="838200"/>
                  <a:ext cx="228600" cy="152400"/>
                </a:xfrm>
                <a:prstGeom prst="line">
                  <a:avLst/>
                </a:prstGeom>
                <a:ln w="25400">
                  <a:solidFill>
                    <a:schemeClr val="accent1"/>
                  </a:solidFill>
                </a:ln>
                <a:effectLst>
                  <a:outerShdw blurRad="50800" dist="38100" dir="10800000" algn="r" rotWithShape="0">
                    <a:schemeClr val="accent3">
                      <a:lumMod val="50000"/>
                      <a:alpha val="40000"/>
                    </a:scheme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6" name="Group 65"/>
            <p:cNvGrpSpPr/>
            <p:nvPr/>
          </p:nvGrpSpPr>
          <p:grpSpPr>
            <a:xfrm rot="8356302">
              <a:off x="7569418" y="3819565"/>
              <a:ext cx="609600" cy="304800"/>
              <a:chOff x="7772400" y="762000"/>
              <a:chExt cx="609600" cy="304800"/>
            </a:xfrm>
          </p:grpSpPr>
          <p:grpSp>
            <p:nvGrpSpPr>
              <p:cNvPr id="67" name="Group 46"/>
              <p:cNvGrpSpPr/>
              <p:nvPr/>
            </p:nvGrpSpPr>
            <p:grpSpPr>
              <a:xfrm>
                <a:off x="7772400" y="762000"/>
                <a:ext cx="304800" cy="228600"/>
                <a:chOff x="7772400" y="762000"/>
                <a:chExt cx="304800" cy="228600"/>
              </a:xfrm>
            </p:grpSpPr>
            <p:cxnSp>
              <p:nvCxnSpPr>
                <p:cNvPr id="71" name="Straight Connector 70"/>
                <p:cNvCxnSpPr/>
                <p:nvPr/>
              </p:nvCxnSpPr>
              <p:spPr>
                <a:xfrm>
                  <a:off x="7772400" y="762000"/>
                  <a:ext cx="76200" cy="228600"/>
                </a:xfrm>
                <a:prstGeom prst="line">
                  <a:avLst/>
                </a:prstGeom>
                <a:ln w="25400">
                  <a:solidFill>
                    <a:schemeClr val="accent1"/>
                  </a:solidFill>
                </a:ln>
                <a:effectLst>
                  <a:outerShdw blurRad="50800" dist="38100" dir="10800000" algn="r" rotWithShape="0">
                    <a:schemeClr val="accent3">
                      <a:lumMod val="50000"/>
                      <a:alpha val="40000"/>
                    </a:scheme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 flipH="1">
                  <a:off x="7848600" y="838200"/>
                  <a:ext cx="228600" cy="152400"/>
                </a:xfrm>
                <a:prstGeom prst="line">
                  <a:avLst/>
                </a:prstGeom>
                <a:ln w="25400">
                  <a:solidFill>
                    <a:schemeClr val="accent1"/>
                  </a:solidFill>
                </a:ln>
                <a:effectLst>
                  <a:outerShdw blurRad="50800" dist="38100" dir="10800000" algn="r" rotWithShape="0">
                    <a:schemeClr val="accent3">
                      <a:lumMod val="50000"/>
                      <a:alpha val="40000"/>
                    </a:scheme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8" name="Group 47"/>
              <p:cNvGrpSpPr/>
              <p:nvPr/>
            </p:nvGrpSpPr>
            <p:grpSpPr>
              <a:xfrm>
                <a:off x="8077200" y="838200"/>
                <a:ext cx="304800" cy="228600"/>
                <a:chOff x="7772400" y="762000"/>
                <a:chExt cx="304800" cy="228600"/>
              </a:xfrm>
            </p:grpSpPr>
            <p:cxnSp>
              <p:nvCxnSpPr>
                <p:cNvPr id="69" name="Straight Connector 68"/>
                <p:cNvCxnSpPr/>
                <p:nvPr/>
              </p:nvCxnSpPr>
              <p:spPr>
                <a:xfrm>
                  <a:off x="7772400" y="762000"/>
                  <a:ext cx="76200" cy="228600"/>
                </a:xfrm>
                <a:prstGeom prst="line">
                  <a:avLst/>
                </a:prstGeom>
                <a:ln w="25400">
                  <a:solidFill>
                    <a:schemeClr val="accent1"/>
                  </a:solidFill>
                </a:ln>
                <a:effectLst>
                  <a:outerShdw blurRad="50800" dist="38100" dir="10800000" algn="r" rotWithShape="0">
                    <a:schemeClr val="accent3">
                      <a:lumMod val="50000"/>
                      <a:alpha val="40000"/>
                    </a:scheme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 flipH="1">
                  <a:off x="7848600" y="838200"/>
                  <a:ext cx="228600" cy="152400"/>
                </a:xfrm>
                <a:prstGeom prst="line">
                  <a:avLst/>
                </a:prstGeom>
                <a:ln w="25400">
                  <a:solidFill>
                    <a:schemeClr val="accent1"/>
                  </a:solidFill>
                </a:ln>
                <a:effectLst>
                  <a:outerShdw blurRad="50800" dist="38100" dir="10800000" algn="r" rotWithShape="0">
                    <a:schemeClr val="accent3">
                      <a:lumMod val="50000"/>
                      <a:alpha val="40000"/>
                    </a:scheme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3" name="Group 72"/>
            <p:cNvGrpSpPr/>
            <p:nvPr/>
          </p:nvGrpSpPr>
          <p:grpSpPr>
            <a:xfrm rot="10974667">
              <a:off x="7641635" y="3977684"/>
              <a:ext cx="609600" cy="304800"/>
              <a:chOff x="7772400" y="762000"/>
              <a:chExt cx="609600" cy="304800"/>
            </a:xfrm>
          </p:grpSpPr>
          <p:grpSp>
            <p:nvGrpSpPr>
              <p:cNvPr id="74" name="Group 46"/>
              <p:cNvGrpSpPr/>
              <p:nvPr/>
            </p:nvGrpSpPr>
            <p:grpSpPr>
              <a:xfrm>
                <a:off x="7772400" y="762000"/>
                <a:ext cx="304800" cy="228600"/>
                <a:chOff x="7772400" y="762000"/>
                <a:chExt cx="304800" cy="228600"/>
              </a:xfrm>
            </p:grpSpPr>
            <p:cxnSp>
              <p:nvCxnSpPr>
                <p:cNvPr id="78" name="Straight Connector 77"/>
                <p:cNvCxnSpPr/>
                <p:nvPr/>
              </p:nvCxnSpPr>
              <p:spPr>
                <a:xfrm>
                  <a:off x="7772400" y="762000"/>
                  <a:ext cx="76200" cy="228600"/>
                </a:xfrm>
                <a:prstGeom prst="line">
                  <a:avLst/>
                </a:prstGeom>
                <a:ln w="25400">
                  <a:solidFill>
                    <a:schemeClr val="accent1"/>
                  </a:solidFill>
                </a:ln>
                <a:effectLst>
                  <a:outerShdw blurRad="50800" dist="38100" dir="10800000" algn="r" rotWithShape="0">
                    <a:schemeClr val="accent3">
                      <a:lumMod val="50000"/>
                      <a:alpha val="40000"/>
                    </a:scheme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flipH="1">
                  <a:off x="7848600" y="838200"/>
                  <a:ext cx="228600" cy="152400"/>
                </a:xfrm>
                <a:prstGeom prst="line">
                  <a:avLst/>
                </a:prstGeom>
                <a:ln w="25400">
                  <a:solidFill>
                    <a:schemeClr val="accent1"/>
                  </a:solidFill>
                </a:ln>
                <a:effectLst>
                  <a:outerShdw blurRad="50800" dist="38100" dir="10800000" algn="r" rotWithShape="0">
                    <a:schemeClr val="accent3">
                      <a:lumMod val="50000"/>
                      <a:alpha val="40000"/>
                    </a:scheme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5" name="Group 47"/>
              <p:cNvGrpSpPr/>
              <p:nvPr/>
            </p:nvGrpSpPr>
            <p:grpSpPr>
              <a:xfrm>
                <a:off x="8077200" y="838200"/>
                <a:ext cx="304800" cy="228600"/>
                <a:chOff x="7772400" y="762000"/>
                <a:chExt cx="304800" cy="228600"/>
              </a:xfrm>
            </p:grpSpPr>
            <p:cxnSp>
              <p:nvCxnSpPr>
                <p:cNvPr id="76" name="Straight Connector 75"/>
                <p:cNvCxnSpPr/>
                <p:nvPr/>
              </p:nvCxnSpPr>
              <p:spPr>
                <a:xfrm>
                  <a:off x="7772400" y="762000"/>
                  <a:ext cx="76200" cy="228600"/>
                </a:xfrm>
                <a:prstGeom prst="line">
                  <a:avLst/>
                </a:prstGeom>
                <a:ln w="25400">
                  <a:solidFill>
                    <a:schemeClr val="accent1"/>
                  </a:solidFill>
                </a:ln>
                <a:effectLst>
                  <a:outerShdw blurRad="50800" dist="38100" dir="10800000" algn="r" rotWithShape="0">
                    <a:schemeClr val="accent3">
                      <a:lumMod val="50000"/>
                      <a:alpha val="40000"/>
                    </a:scheme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 flipH="1">
                  <a:off x="7848600" y="838200"/>
                  <a:ext cx="228600" cy="152400"/>
                </a:xfrm>
                <a:prstGeom prst="line">
                  <a:avLst/>
                </a:prstGeom>
                <a:ln w="25400">
                  <a:solidFill>
                    <a:schemeClr val="accent1"/>
                  </a:solidFill>
                </a:ln>
                <a:effectLst>
                  <a:outerShdw blurRad="50800" dist="38100" dir="10800000" algn="r" rotWithShape="0">
                    <a:schemeClr val="accent3">
                      <a:lumMod val="50000"/>
                      <a:alpha val="40000"/>
                    </a:scheme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0" name="Group 79"/>
            <p:cNvGrpSpPr/>
            <p:nvPr/>
          </p:nvGrpSpPr>
          <p:grpSpPr>
            <a:xfrm rot="13852156">
              <a:off x="7549575" y="4066414"/>
              <a:ext cx="609600" cy="304800"/>
              <a:chOff x="7772400" y="762000"/>
              <a:chExt cx="609600" cy="304800"/>
            </a:xfrm>
          </p:grpSpPr>
          <p:grpSp>
            <p:nvGrpSpPr>
              <p:cNvPr id="81" name="Group 46"/>
              <p:cNvGrpSpPr/>
              <p:nvPr/>
            </p:nvGrpSpPr>
            <p:grpSpPr>
              <a:xfrm>
                <a:off x="7772400" y="762000"/>
                <a:ext cx="304800" cy="228600"/>
                <a:chOff x="7772400" y="762000"/>
                <a:chExt cx="304800" cy="228600"/>
              </a:xfrm>
            </p:grpSpPr>
            <p:cxnSp>
              <p:nvCxnSpPr>
                <p:cNvPr id="85" name="Straight Connector 84"/>
                <p:cNvCxnSpPr/>
                <p:nvPr/>
              </p:nvCxnSpPr>
              <p:spPr>
                <a:xfrm>
                  <a:off x="7772400" y="762000"/>
                  <a:ext cx="76200" cy="228600"/>
                </a:xfrm>
                <a:prstGeom prst="line">
                  <a:avLst/>
                </a:prstGeom>
                <a:ln w="25400">
                  <a:solidFill>
                    <a:schemeClr val="accent1"/>
                  </a:solidFill>
                </a:ln>
                <a:effectLst>
                  <a:outerShdw blurRad="50800" dist="38100" dir="10800000" algn="r" rotWithShape="0">
                    <a:schemeClr val="accent3">
                      <a:lumMod val="50000"/>
                      <a:alpha val="40000"/>
                    </a:scheme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flipH="1">
                  <a:off x="7848600" y="838200"/>
                  <a:ext cx="228600" cy="152400"/>
                </a:xfrm>
                <a:prstGeom prst="line">
                  <a:avLst/>
                </a:prstGeom>
                <a:ln w="25400">
                  <a:solidFill>
                    <a:schemeClr val="accent1"/>
                  </a:solidFill>
                </a:ln>
                <a:effectLst>
                  <a:outerShdw blurRad="50800" dist="38100" dir="10800000" algn="r" rotWithShape="0">
                    <a:schemeClr val="accent3">
                      <a:lumMod val="50000"/>
                      <a:alpha val="40000"/>
                    </a:scheme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2" name="Group 47"/>
              <p:cNvGrpSpPr/>
              <p:nvPr/>
            </p:nvGrpSpPr>
            <p:grpSpPr>
              <a:xfrm>
                <a:off x="8077200" y="838200"/>
                <a:ext cx="304800" cy="228600"/>
                <a:chOff x="7772400" y="762000"/>
                <a:chExt cx="304800" cy="228600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>
                  <a:off x="7772400" y="762000"/>
                  <a:ext cx="76200" cy="228600"/>
                </a:xfrm>
                <a:prstGeom prst="line">
                  <a:avLst/>
                </a:prstGeom>
                <a:ln w="25400">
                  <a:solidFill>
                    <a:schemeClr val="accent1"/>
                  </a:solidFill>
                </a:ln>
                <a:effectLst>
                  <a:outerShdw blurRad="50800" dist="38100" dir="10800000" algn="r" rotWithShape="0">
                    <a:schemeClr val="accent3">
                      <a:lumMod val="50000"/>
                      <a:alpha val="40000"/>
                    </a:scheme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flipH="1">
                  <a:off x="7848600" y="838200"/>
                  <a:ext cx="228600" cy="152400"/>
                </a:xfrm>
                <a:prstGeom prst="line">
                  <a:avLst/>
                </a:prstGeom>
                <a:ln w="25400">
                  <a:solidFill>
                    <a:schemeClr val="accent1"/>
                  </a:solidFill>
                </a:ln>
                <a:effectLst>
                  <a:outerShdw blurRad="50800" dist="38100" dir="10800000" algn="r" rotWithShape="0">
                    <a:schemeClr val="accent3">
                      <a:lumMod val="50000"/>
                      <a:alpha val="40000"/>
                    </a:scheme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7" name="Group 86"/>
            <p:cNvGrpSpPr/>
            <p:nvPr/>
          </p:nvGrpSpPr>
          <p:grpSpPr>
            <a:xfrm rot="15525190">
              <a:off x="7258679" y="4214753"/>
              <a:ext cx="609600" cy="304800"/>
              <a:chOff x="7772400" y="762000"/>
              <a:chExt cx="609600" cy="304800"/>
            </a:xfrm>
          </p:grpSpPr>
          <p:grpSp>
            <p:nvGrpSpPr>
              <p:cNvPr id="88" name="Group 46"/>
              <p:cNvGrpSpPr/>
              <p:nvPr/>
            </p:nvGrpSpPr>
            <p:grpSpPr>
              <a:xfrm>
                <a:off x="7772400" y="762000"/>
                <a:ext cx="304800" cy="228600"/>
                <a:chOff x="7772400" y="762000"/>
                <a:chExt cx="304800" cy="228600"/>
              </a:xfrm>
            </p:grpSpPr>
            <p:cxnSp>
              <p:nvCxnSpPr>
                <p:cNvPr id="92" name="Straight Connector 91"/>
                <p:cNvCxnSpPr/>
                <p:nvPr/>
              </p:nvCxnSpPr>
              <p:spPr>
                <a:xfrm>
                  <a:off x="7772400" y="762000"/>
                  <a:ext cx="76200" cy="228600"/>
                </a:xfrm>
                <a:prstGeom prst="line">
                  <a:avLst/>
                </a:prstGeom>
                <a:ln w="25400">
                  <a:solidFill>
                    <a:schemeClr val="accent1"/>
                  </a:solidFill>
                </a:ln>
                <a:effectLst>
                  <a:outerShdw blurRad="50800" dist="38100" dir="10800000" algn="r" rotWithShape="0">
                    <a:schemeClr val="accent3">
                      <a:lumMod val="50000"/>
                      <a:alpha val="40000"/>
                    </a:scheme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flipH="1">
                  <a:off x="7848600" y="838200"/>
                  <a:ext cx="228600" cy="152400"/>
                </a:xfrm>
                <a:prstGeom prst="line">
                  <a:avLst/>
                </a:prstGeom>
                <a:ln w="25400">
                  <a:solidFill>
                    <a:schemeClr val="accent1"/>
                  </a:solidFill>
                </a:ln>
                <a:effectLst>
                  <a:outerShdw blurRad="50800" dist="38100" dir="10800000" algn="r" rotWithShape="0">
                    <a:schemeClr val="accent3">
                      <a:lumMod val="50000"/>
                      <a:alpha val="40000"/>
                    </a:scheme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Group 47"/>
              <p:cNvGrpSpPr/>
              <p:nvPr/>
            </p:nvGrpSpPr>
            <p:grpSpPr>
              <a:xfrm>
                <a:off x="8077200" y="838200"/>
                <a:ext cx="304800" cy="228600"/>
                <a:chOff x="7772400" y="762000"/>
                <a:chExt cx="304800" cy="228600"/>
              </a:xfrm>
            </p:grpSpPr>
            <p:cxnSp>
              <p:nvCxnSpPr>
                <p:cNvPr id="90" name="Straight Connector 89"/>
                <p:cNvCxnSpPr/>
                <p:nvPr/>
              </p:nvCxnSpPr>
              <p:spPr>
                <a:xfrm>
                  <a:off x="7772400" y="762000"/>
                  <a:ext cx="76200" cy="228600"/>
                </a:xfrm>
                <a:prstGeom prst="line">
                  <a:avLst/>
                </a:prstGeom>
                <a:ln w="25400">
                  <a:solidFill>
                    <a:schemeClr val="accent1"/>
                  </a:solidFill>
                </a:ln>
                <a:effectLst>
                  <a:outerShdw blurRad="50800" dist="38100" dir="10800000" algn="r" rotWithShape="0">
                    <a:schemeClr val="accent3">
                      <a:lumMod val="50000"/>
                      <a:alpha val="40000"/>
                    </a:scheme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flipH="1">
                  <a:off x="7848600" y="838200"/>
                  <a:ext cx="228600" cy="152400"/>
                </a:xfrm>
                <a:prstGeom prst="line">
                  <a:avLst/>
                </a:prstGeom>
                <a:ln w="25400">
                  <a:solidFill>
                    <a:schemeClr val="accent1"/>
                  </a:solidFill>
                </a:ln>
                <a:effectLst>
                  <a:outerShdw blurRad="50800" dist="38100" dir="10800000" algn="r" rotWithShape="0">
                    <a:schemeClr val="accent3">
                      <a:lumMod val="50000"/>
                      <a:alpha val="40000"/>
                    </a:scheme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4" name="Group 93"/>
            <p:cNvGrpSpPr/>
            <p:nvPr/>
          </p:nvGrpSpPr>
          <p:grpSpPr>
            <a:xfrm rot="17951669">
              <a:off x="6987315" y="4178994"/>
              <a:ext cx="609600" cy="304800"/>
              <a:chOff x="7772400" y="762000"/>
              <a:chExt cx="609600" cy="304800"/>
            </a:xfrm>
          </p:grpSpPr>
          <p:grpSp>
            <p:nvGrpSpPr>
              <p:cNvPr id="95" name="Group 46"/>
              <p:cNvGrpSpPr/>
              <p:nvPr/>
            </p:nvGrpSpPr>
            <p:grpSpPr>
              <a:xfrm>
                <a:off x="7772400" y="762000"/>
                <a:ext cx="304800" cy="228600"/>
                <a:chOff x="7772400" y="762000"/>
                <a:chExt cx="304800" cy="228600"/>
              </a:xfrm>
            </p:grpSpPr>
            <p:cxnSp>
              <p:nvCxnSpPr>
                <p:cNvPr id="99" name="Straight Connector 98"/>
                <p:cNvCxnSpPr/>
                <p:nvPr/>
              </p:nvCxnSpPr>
              <p:spPr>
                <a:xfrm>
                  <a:off x="7772400" y="762000"/>
                  <a:ext cx="76200" cy="228600"/>
                </a:xfrm>
                <a:prstGeom prst="line">
                  <a:avLst/>
                </a:prstGeom>
                <a:ln w="25400">
                  <a:solidFill>
                    <a:schemeClr val="accent1"/>
                  </a:solidFill>
                </a:ln>
                <a:effectLst>
                  <a:outerShdw blurRad="50800" dist="38100" dir="10800000" algn="r" rotWithShape="0">
                    <a:schemeClr val="accent3">
                      <a:lumMod val="50000"/>
                      <a:alpha val="40000"/>
                    </a:scheme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 flipH="1">
                  <a:off x="7848600" y="838200"/>
                  <a:ext cx="228600" cy="152400"/>
                </a:xfrm>
                <a:prstGeom prst="line">
                  <a:avLst/>
                </a:prstGeom>
                <a:ln w="25400">
                  <a:solidFill>
                    <a:schemeClr val="accent1"/>
                  </a:solidFill>
                </a:ln>
                <a:effectLst>
                  <a:outerShdw blurRad="50800" dist="38100" dir="10800000" algn="r" rotWithShape="0">
                    <a:schemeClr val="accent3">
                      <a:lumMod val="50000"/>
                      <a:alpha val="40000"/>
                    </a:scheme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" name="Group 47"/>
              <p:cNvGrpSpPr/>
              <p:nvPr/>
            </p:nvGrpSpPr>
            <p:grpSpPr>
              <a:xfrm>
                <a:off x="8077200" y="838200"/>
                <a:ext cx="304800" cy="228600"/>
                <a:chOff x="7772400" y="762000"/>
                <a:chExt cx="304800" cy="228600"/>
              </a:xfrm>
            </p:grpSpPr>
            <p:cxnSp>
              <p:nvCxnSpPr>
                <p:cNvPr id="97" name="Straight Connector 96"/>
                <p:cNvCxnSpPr/>
                <p:nvPr/>
              </p:nvCxnSpPr>
              <p:spPr>
                <a:xfrm>
                  <a:off x="7772400" y="762000"/>
                  <a:ext cx="76200" cy="228600"/>
                </a:xfrm>
                <a:prstGeom prst="line">
                  <a:avLst/>
                </a:prstGeom>
                <a:ln w="25400">
                  <a:solidFill>
                    <a:schemeClr val="accent1"/>
                  </a:solidFill>
                </a:ln>
                <a:effectLst>
                  <a:outerShdw blurRad="50800" dist="38100" dir="10800000" algn="r" rotWithShape="0">
                    <a:schemeClr val="accent3">
                      <a:lumMod val="50000"/>
                      <a:alpha val="40000"/>
                    </a:scheme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 flipH="1">
                  <a:off x="7848600" y="838200"/>
                  <a:ext cx="228600" cy="152400"/>
                </a:xfrm>
                <a:prstGeom prst="line">
                  <a:avLst/>
                </a:prstGeom>
                <a:ln w="25400">
                  <a:solidFill>
                    <a:schemeClr val="accent1"/>
                  </a:solidFill>
                </a:ln>
                <a:effectLst>
                  <a:outerShdw blurRad="50800" dist="38100" dir="10800000" algn="r" rotWithShape="0">
                    <a:schemeClr val="accent3">
                      <a:lumMod val="50000"/>
                      <a:alpha val="40000"/>
                    </a:scheme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1" name="Group 100"/>
            <p:cNvGrpSpPr/>
            <p:nvPr/>
          </p:nvGrpSpPr>
          <p:grpSpPr>
            <a:xfrm rot="19812238">
              <a:off x="6863279" y="4093713"/>
              <a:ext cx="609600" cy="304800"/>
              <a:chOff x="7772400" y="762000"/>
              <a:chExt cx="609600" cy="304800"/>
            </a:xfrm>
          </p:grpSpPr>
          <p:grpSp>
            <p:nvGrpSpPr>
              <p:cNvPr id="102" name="Group 46"/>
              <p:cNvGrpSpPr/>
              <p:nvPr/>
            </p:nvGrpSpPr>
            <p:grpSpPr>
              <a:xfrm>
                <a:off x="7772400" y="762000"/>
                <a:ext cx="304800" cy="228600"/>
                <a:chOff x="7772400" y="762000"/>
                <a:chExt cx="304800" cy="228600"/>
              </a:xfrm>
            </p:grpSpPr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7772400" y="762000"/>
                  <a:ext cx="76200" cy="228600"/>
                </a:xfrm>
                <a:prstGeom prst="line">
                  <a:avLst/>
                </a:prstGeom>
                <a:ln w="25400">
                  <a:solidFill>
                    <a:schemeClr val="accent1"/>
                  </a:solidFill>
                </a:ln>
                <a:effectLst>
                  <a:outerShdw blurRad="50800" dist="38100" dir="10800000" algn="r" rotWithShape="0">
                    <a:schemeClr val="accent3">
                      <a:lumMod val="50000"/>
                      <a:alpha val="40000"/>
                    </a:scheme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flipH="1">
                  <a:off x="7848600" y="838200"/>
                  <a:ext cx="228600" cy="152400"/>
                </a:xfrm>
                <a:prstGeom prst="line">
                  <a:avLst/>
                </a:prstGeom>
                <a:ln w="25400">
                  <a:solidFill>
                    <a:schemeClr val="accent1"/>
                  </a:solidFill>
                </a:ln>
                <a:effectLst>
                  <a:outerShdw blurRad="50800" dist="38100" dir="10800000" algn="r" rotWithShape="0">
                    <a:schemeClr val="accent3">
                      <a:lumMod val="50000"/>
                      <a:alpha val="40000"/>
                    </a:scheme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" name="Group 47"/>
              <p:cNvGrpSpPr/>
              <p:nvPr/>
            </p:nvGrpSpPr>
            <p:grpSpPr>
              <a:xfrm>
                <a:off x="8077200" y="838200"/>
                <a:ext cx="304800" cy="228600"/>
                <a:chOff x="7772400" y="762000"/>
                <a:chExt cx="304800" cy="228600"/>
              </a:xfrm>
            </p:grpSpPr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7772400" y="762000"/>
                  <a:ext cx="76200" cy="228600"/>
                </a:xfrm>
                <a:prstGeom prst="line">
                  <a:avLst/>
                </a:prstGeom>
                <a:ln w="25400">
                  <a:solidFill>
                    <a:schemeClr val="accent1"/>
                  </a:solidFill>
                </a:ln>
                <a:effectLst>
                  <a:outerShdw blurRad="50800" dist="38100" dir="10800000" algn="r" rotWithShape="0">
                    <a:schemeClr val="accent3">
                      <a:lumMod val="50000"/>
                      <a:alpha val="40000"/>
                    </a:scheme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flipH="1">
                  <a:off x="7848600" y="838200"/>
                  <a:ext cx="228600" cy="152400"/>
                </a:xfrm>
                <a:prstGeom prst="line">
                  <a:avLst/>
                </a:prstGeom>
                <a:ln w="25400">
                  <a:solidFill>
                    <a:schemeClr val="accent1"/>
                  </a:solidFill>
                </a:ln>
                <a:effectLst>
                  <a:outerShdw blurRad="50800" dist="38100" dir="10800000" algn="r" rotWithShape="0">
                    <a:schemeClr val="accent3">
                      <a:lumMod val="50000"/>
                      <a:alpha val="40000"/>
                    </a:scheme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8" name="Group 107"/>
            <p:cNvGrpSpPr/>
            <p:nvPr/>
          </p:nvGrpSpPr>
          <p:grpSpPr>
            <a:xfrm rot="21040566">
              <a:off x="6801368" y="3781924"/>
              <a:ext cx="609600" cy="304800"/>
              <a:chOff x="7772400" y="762000"/>
              <a:chExt cx="609600" cy="304800"/>
            </a:xfrm>
          </p:grpSpPr>
          <p:grpSp>
            <p:nvGrpSpPr>
              <p:cNvPr id="109" name="Group 46"/>
              <p:cNvGrpSpPr/>
              <p:nvPr/>
            </p:nvGrpSpPr>
            <p:grpSpPr>
              <a:xfrm>
                <a:off x="7772400" y="762000"/>
                <a:ext cx="304800" cy="228600"/>
                <a:chOff x="7772400" y="762000"/>
                <a:chExt cx="304800" cy="228600"/>
              </a:xfrm>
            </p:grpSpPr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7772400" y="762000"/>
                  <a:ext cx="76200" cy="228600"/>
                </a:xfrm>
                <a:prstGeom prst="line">
                  <a:avLst/>
                </a:prstGeom>
                <a:ln w="25400">
                  <a:solidFill>
                    <a:schemeClr val="accent1"/>
                  </a:solidFill>
                </a:ln>
                <a:effectLst>
                  <a:outerShdw blurRad="50800" dist="38100" dir="10800000" algn="r" rotWithShape="0">
                    <a:schemeClr val="accent3">
                      <a:lumMod val="50000"/>
                      <a:alpha val="40000"/>
                    </a:scheme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 flipH="1">
                  <a:off x="7848600" y="838200"/>
                  <a:ext cx="228600" cy="152400"/>
                </a:xfrm>
                <a:prstGeom prst="line">
                  <a:avLst/>
                </a:prstGeom>
                <a:ln w="25400">
                  <a:solidFill>
                    <a:schemeClr val="accent1"/>
                  </a:solidFill>
                </a:ln>
                <a:effectLst>
                  <a:outerShdw blurRad="50800" dist="38100" dir="10800000" algn="r" rotWithShape="0">
                    <a:schemeClr val="accent3">
                      <a:lumMod val="50000"/>
                      <a:alpha val="40000"/>
                    </a:scheme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0" name="Group 47"/>
              <p:cNvGrpSpPr/>
              <p:nvPr/>
            </p:nvGrpSpPr>
            <p:grpSpPr>
              <a:xfrm>
                <a:off x="8077200" y="838200"/>
                <a:ext cx="304800" cy="228600"/>
                <a:chOff x="7772400" y="762000"/>
                <a:chExt cx="304800" cy="228600"/>
              </a:xfrm>
            </p:grpSpPr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7772400" y="762000"/>
                  <a:ext cx="76200" cy="228600"/>
                </a:xfrm>
                <a:prstGeom prst="line">
                  <a:avLst/>
                </a:prstGeom>
                <a:ln w="25400">
                  <a:solidFill>
                    <a:schemeClr val="accent1"/>
                  </a:solidFill>
                </a:ln>
                <a:effectLst>
                  <a:outerShdw blurRad="50800" dist="38100" dir="10800000" algn="r" rotWithShape="0">
                    <a:schemeClr val="accent3">
                      <a:lumMod val="50000"/>
                      <a:alpha val="40000"/>
                    </a:scheme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 flipH="1">
                  <a:off x="7848600" y="838200"/>
                  <a:ext cx="228600" cy="152400"/>
                </a:xfrm>
                <a:prstGeom prst="line">
                  <a:avLst/>
                </a:prstGeom>
                <a:ln w="25400">
                  <a:solidFill>
                    <a:schemeClr val="accent1"/>
                  </a:solidFill>
                </a:ln>
                <a:effectLst>
                  <a:outerShdw blurRad="50800" dist="38100" dir="10800000" algn="r" rotWithShape="0">
                    <a:schemeClr val="accent3">
                      <a:lumMod val="50000"/>
                      <a:alpha val="40000"/>
                    </a:scheme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6" name="Cloud 115"/>
            <p:cNvSpPr/>
            <p:nvPr/>
          </p:nvSpPr>
          <p:spPr>
            <a:xfrm>
              <a:off x="7010400" y="3810000"/>
              <a:ext cx="838200" cy="533400"/>
            </a:xfrm>
            <a:prstGeom prst="cloud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7196136" y="3824288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Inkpen2 Script" pitchFamily="2" charset="0"/>
                  <a:ea typeface="Gulim" pitchFamily="34" charset="-127"/>
                </a:rPr>
                <a:t>OIL</a:t>
              </a:r>
              <a:endParaRPr lang="en-US" sz="2400" b="1" dirty="0">
                <a:latin typeface="Inkpen2 Script" pitchFamily="2" charset="0"/>
                <a:ea typeface="Gulim" pitchFamily="34" charset="-127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7639048" y="2571744"/>
              <a:ext cx="228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latin typeface="Inkpen2 Script" pitchFamily="2" charset="0"/>
                </a:rPr>
                <a:t>_</a:t>
              </a:r>
              <a:endParaRPr lang="en-US" sz="2200" dirty="0">
                <a:latin typeface="Inkpen2 Script" pitchFamily="2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8305800" y="2895600"/>
              <a:ext cx="228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latin typeface="Inkpen2 Script" pitchFamily="2" charset="0"/>
                </a:rPr>
                <a:t>_</a:t>
              </a:r>
              <a:endParaRPr lang="en-US" sz="2200" dirty="0">
                <a:latin typeface="Inkpen2 Script" pitchFamily="2" charset="0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8686800" y="3276600"/>
              <a:ext cx="228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latin typeface="Inkpen2 Script" pitchFamily="2" charset="0"/>
                </a:rPr>
                <a:t>_</a:t>
              </a:r>
              <a:endParaRPr lang="en-US" sz="2200" dirty="0">
                <a:latin typeface="Inkpen2 Script" pitchFamily="2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6934200" y="2667000"/>
              <a:ext cx="228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latin typeface="Inkpen2 Script" pitchFamily="2" charset="0"/>
                </a:rPr>
                <a:t>_</a:t>
              </a:r>
              <a:endParaRPr lang="en-US" sz="2200" dirty="0">
                <a:latin typeface="Inkpen2 Script" pitchFamily="2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6124576" y="3150513"/>
              <a:ext cx="228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latin typeface="Inkpen2 Script" pitchFamily="2" charset="0"/>
                </a:rPr>
                <a:t>_</a:t>
              </a:r>
              <a:endParaRPr lang="en-US" sz="2200" dirty="0">
                <a:latin typeface="Inkpen2 Script" pitchFamily="2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6019800" y="3810000"/>
              <a:ext cx="228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latin typeface="Inkpen2 Script" pitchFamily="2" charset="0"/>
                </a:rPr>
                <a:t>_</a:t>
              </a:r>
              <a:endParaRPr lang="en-US" sz="2200" dirty="0">
                <a:latin typeface="Inkpen2 Script" pitchFamily="2" charset="0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6400800" y="4614864"/>
              <a:ext cx="228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latin typeface="Inkpen2 Script" pitchFamily="2" charset="0"/>
                </a:rPr>
                <a:t>_</a:t>
              </a:r>
              <a:endParaRPr lang="en-US" sz="2200" dirty="0">
                <a:latin typeface="Inkpen2 Script" pitchFamily="2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7010400" y="4826913"/>
              <a:ext cx="228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latin typeface="Inkpen2 Script" pitchFamily="2" charset="0"/>
                </a:rPr>
                <a:t>_</a:t>
              </a:r>
              <a:endParaRPr lang="en-US" sz="2200" dirty="0">
                <a:latin typeface="Inkpen2 Script" pitchFamily="2" charset="0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8672512" y="4233864"/>
              <a:ext cx="228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latin typeface="Inkpen2 Script" pitchFamily="2" charset="0"/>
                </a:rPr>
                <a:t>_</a:t>
              </a:r>
              <a:endParaRPr lang="en-US" sz="2200" dirty="0">
                <a:latin typeface="Inkpen2 Script" pitchFamily="2" charset="0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8248648" y="4648200"/>
              <a:ext cx="228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latin typeface="Inkpen2 Script" pitchFamily="2" charset="0"/>
                </a:rPr>
                <a:t>_</a:t>
              </a:r>
              <a:endParaRPr lang="en-US" sz="2200" dirty="0">
                <a:latin typeface="Inkpen2 Script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2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uiExpand="1" build="p"/>
      <p:bldP spid="19461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7" descr="wav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365" y="2286000"/>
            <a:ext cx="4040188" cy="3951288"/>
          </a:xfrm>
        </p:spPr>
        <p:txBody>
          <a:bodyPr/>
          <a:lstStyle/>
          <a:p>
            <a:r>
              <a:rPr lang="en-US" sz="2200" dirty="0" smtClean="0"/>
              <a:t>Make (import) and sell one chemical</a:t>
            </a:r>
          </a:p>
          <a:p>
            <a:pPr lvl="1"/>
            <a:r>
              <a:rPr lang="en-US" sz="1800" dirty="0" smtClean="0"/>
              <a:t>Sulfuric Acid, Caustic</a:t>
            </a:r>
          </a:p>
          <a:p>
            <a:r>
              <a:rPr lang="en-US" sz="2200" dirty="0" smtClean="0"/>
              <a:t>Each chemical targets one type of soil</a:t>
            </a:r>
          </a:p>
          <a:p>
            <a:r>
              <a:rPr lang="en-US" sz="2200" dirty="0" smtClean="0"/>
              <a:t>Initial lower costs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34" name="Picture 10" descr="C:\Users\Temp\AppData\Local\Microsoft\Windows\Temporary Internet Files\Content.IE5\TRE6Z08U\MC90001285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4343400"/>
            <a:ext cx="2362200" cy="206399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153400" cy="868362"/>
          </a:xfrm>
        </p:spPr>
        <p:txBody>
          <a:bodyPr/>
          <a:lstStyle/>
          <a:p>
            <a:r>
              <a:rPr lang="en-US" b="1" dirty="0" smtClean="0">
                <a:solidFill>
                  <a:srgbClr val="0066CC"/>
                </a:solidFill>
                <a:cs typeface="Arial" pitchFamily="34" charset="0"/>
              </a:rPr>
              <a:t>Cleaner Manufacturers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600200"/>
            <a:ext cx="4040188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Commodity Manufacturer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5800" y="1597748"/>
            <a:ext cx="4041775" cy="639762"/>
          </a:xfrm>
        </p:spPr>
        <p:txBody>
          <a:bodyPr/>
          <a:lstStyle/>
          <a:p>
            <a:r>
              <a:rPr lang="en-US" sz="2800" dirty="0" smtClean="0"/>
              <a:t>Specialty Manufacturer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7365" y="2362200"/>
            <a:ext cx="4343400" cy="395128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Formulated blends of ingredients</a:t>
            </a:r>
          </a:p>
          <a:p>
            <a:pPr lvl="1"/>
            <a:r>
              <a:rPr lang="en-US" sz="1900" dirty="0" smtClean="0"/>
              <a:t>Tested, proven, consistent, synergy</a:t>
            </a:r>
          </a:p>
          <a:p>
            <a:r>
              <a:rPr lang="en-US" dirty="0" smtClean="0"/>
              <a:t>Economical in long run</a:t>
            </a:r>
          </a:p>
          <a:p>
            <a:r>
              <a:rPr lang="en-US" dirty="0" smtClean="0"/>
              <a:t>Each product attacks many soils</a:t>
            </a:r>
          </a:p>
          <a:p>
            <a:r>
              <a:rPr lang="en-US" dirty="0" smtClean="0"/>
              <a:t>Product  / Cleaning regimen  tailored to specific application</a:t>
            </a:r>
          </a:p>
          <a:p>
            <a:r>
              <a:rPr lang="en-US" dirty="0" smtClean="0"/>
              <a:t>Certified quality assurance program</a:t>
            </a:r>
          </a:p>
          <a:p>
            <a:r>
              <a:rPr lang="en-US" dirty="0" smtClean="0"/>
              <a:t>Technical expertise</a:t>
            </a:r>
          </a:p>
          <a:p>
            <a:r>
              <a:rPr lang="en-US" dirty="0" smtClean="0"/>
              <a:t>Customer assistance</a:t>
            </a:r>
            <a:endParaRPr lang="en-US" dirty="0"/>
          </a:p>
        </p:txBody>
      </p:sp>
      <p:pic>
        <p:nvPicPr>
          <p:cNvPr id="1027" name="Picture 3" descr="C:\Users\Temp\AppData\Local\Microsoft\Windows\Temporary Internet Files\Content.IE5\6GWFOI91\MM900286768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23464" y="4953000"/>
            <a:ext cx="982910" cy="14478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52400" y="6477000"/>
            <a:ext cx="8839200" cy="3048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Slide Number Placeholder 6"/>
          <p:cNvSpPr txBox="1">
            <a:spLocks/>
          </p:cNvSpPr>
          <p:nvPr/>
        </p:nvSpPr>
        <p:spPr bwMode="auto">
          <a:xfrm>
            <a:off x="7620000" y="6415088"/>
            <a:ext cx="12192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65FE4325-EE9C-4293-8E1E-4F807C6CE5A0}" type="slidenum">
              <a:rPr lang="en-US" sz="1200" b="1">
                <a:solidFill>
                  <a:schemeClr val="bg1"/>
                </a:solidFill>
                <a:latin typeface="Arial" charset="0"/>
              </a:rPr>
              <a:pPr algn="r"/>
              <a:t>13</a:t>
            </a:fld>
            <a:endParaRPr lang="en-US" sz="1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" name="Footer Placeholder 24"/>
          <p:cNvSpPr txBox="1">
            <a:spLocks/>
          </p:cNvSpPr>
          <p:nvPr/>
        </p:nvSpPr>
        <p:spPr bwMode="auto">
          <a:xfrm>
            <a:off x="6248400" y="6386513"/>
            <a:ext cx="22860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Slide Number </a:t>
            </a:r>
          </a:p>
        </p:txBody>
      </p:sp>
      <p:sp>
        <p:nvSpPr>
          <p:cNvPr id="13" name="Footer Placeholder 24"/>
          <p:cNvSpPr txBox="1">
            <a:spLocks/>
          </p:cNvSpPr>
          <p:nvPr/>
        </p:nvSpPr>
        <p:spPr bwMode="auto">
          <a:xfrm>
            <a:off x="304800" y="6384925"/>
            <a:ext cx="41910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 b="1">
                <a:solidFill>
                  <a:schemeClr val="bg1"/>
                </a:solidFill>
                <a:latin typeface="Arial" charset="0"/>
              </a:rPr>
              <a:t>Filter Membrane Cleaning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build="p"/>
      <p:bldP spid="3" grpId="1" build="p"/>
      <p:bldP spid="5" grpId="0" build="p"/>
      <p:bldP spid="5" grpId="1" build="p"/>
      <p:bldP spid="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3" name="Picture 17" descr="wav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381000" y="1143000"/>
            <a:ext cx="8229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chemeClr val="tx2"/>
              </a:buClr>
              <a:buSzPct val="95000"/>
              <a:buFont typeface="Wingdings 2" pitchFamily="18" charset="2"/>
              <a:buChar char=""/>
              <a:defRPr/>
            </a:pPr>
            <a:endParaRPr lang="en-US" sz="1800" dirty="0">
              <a:latin typeface="+mj-lt"/>
            </a:endParaRPr>
          </a:p>
          <a:p>
            <a:pPr marL="273050" indent="-273050">
              <a:spcBef>
                <a:spcPct val="20000"/>
              </a:spcBef>
              <a:buClr>
                <a:schemeClr val="tx2"/>
              </a:buClr>
              <a:buSzPct val="95000"/>
              <a:buFont typeface="Wingdings 2" pitchFamily="18" charset="2"/>
              <a:buChar char=""/>
              <a:defRPr/>
            </a:pPr>
            <a:endParaRPr lang="en-US" sz="1800" dirty="0">
              <a:latin typeface="+mj-lt"/>
            </a:endParaRPr>
          </a:p>
          <a:p>
            <a:pPr marL="273050" indent="-273050">
              <a:spcBef>
                <a:spcPct val="20000"/>
              </a:spcBef>
              <a:buClr>
                <a:schemeClr val="tx2"/>
              </a:buClr>
              <a:buSzPct val="95000"/>
              <a:buFont typeface="Wingdings 2" pitchFamily="18" charset="2"/>
              <a:buChar char=""/>
              <a:defRPr/>
            </a:pPr>
            <a:endParaRPr lang="en-US" sz="1800" dirty="0">
              <a:latin typeface="+mj-lt"/>
            </a:endParaRPr>
          </a:p>
          <a:p>
            <a:pPr marL="273050" indent="-273050">
              <a:spcBef>
                <a:spcPct val="20000"/>
              </a:spcBef>
              <a:buClr>
                <a:schemeClr val="tx2"/>
              </a:buClr>
              <a:buSzPct val="95000"/>
              <a:buFont typeface="Wingdings 2" pitchFamily="18" charset="2"/>
              <a:buChar char=""/>
              <a:defRPr/>
            </a:pPr>
            <a:endParaRPr lang="en-US" sz="1800" dirty="0">
              <a:latin typeface="+mj-lt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95000"/>
              <a:buFont typeface="Wingdings 2" pitchFamily="18" charset="2"/>
              <a:buChar char=""/>
              <a:defRPr/>
            </a:pPr>
            <a:endParaRPr lang="en-US" sz="18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477000"/>
            <a:ext cx="8839200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532" name="Text Placeholder 16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639763"/>
          </a:xfrm>
        </p:spPr>
        <p:txBody>
          <a:bodyPr/>
          <a:lstStyle/>
          <a:p>
            <a:r>
              <a:rPr lang="en-US" sz="3000" dirty="0" smtClean="0"/>
              <a:t>Alkaline Cleaners</a:t>
            </a:r>
          </a:p>
        </p:txBody>
      </p:sp>
      <p:sp>
        <p:nvSpPr>
          <p:cNvPr id="2253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466110"/>
            <a:ext cx="4040188" cy="1101725"/>
          </a:xfrm>
        </p:spPr>
        <p:txBody>
          <a:bodyPr>
            <a:normAutofit/>
          </a:bodyPr>
          <a:lstStyle/>
          <a:p>
            <a:r>
              <a:rPr lang="en-US" sz="2200" dirty="0" smtClean="0"/>
              <a:t>Effective against oils and greases</a:t>
            </a:r>
          </a:p>
        </p:txBody>
      </p:sp>
      <p:sp>
        <p:nvSpPr>
          <p:cNvPr id="22534" name="Text Placeholder 17"/>
          <p:cNvSpPr>
            <a:spLocks noGrp="1"/>
          </p:cNvSpPr>
          <p:nvPr>
            <p:ph type="body" sz="quarter" idx="3"/>
          </p:nvPr>
        </p:nvSpPr>
        <p:spPr>
          <a:xfrm>
            <a:off x="4568825" y="1447800"/>
            <a:ext cx="4041775" cy="639763"/>
          </a:xfrm>
        </p:spPr>
        <p:txBody>
          <a:bodyPr/>
          <a:lstStyle/>
          <a:p>
            <a:r>
              <a:rPr lang="en-US" sz="3000" dirty="0" smtClean="0"/>
              <a:t>Acid Cleaners</a:t>
            </a:r>
          </a:p>
        </p:txBody>
      </p:sp>
      <p:sp>
        <p:nvSpPr>
          <p:cNvPr id="22535" name="Content Placeholder 18"/>
          <p:cNvSpPr>
            <a:spLocks noGrp="1"/>
          </p:cNvSpPr>
          <p:nvPr>
            <p:ph sz="quarter" idx="4"/>
          </p:nvPr>
        </p:nvSpPr>
        <p:spPr>
          <a:xfrm>
            <a:off x="4495800" y="2466110"/>
            <a:ext cx="4419600" cy="1101725"/>
          </a:xfrm>
        </p:spPr>
        <p:txBody>
          <a:bodyPr>
            <a:normAutofit/>
          </a:bodyPr>
          <a:lstStyle/>
          <a:p>
            <a:r>
              <a:rPr lang="en-US" sz="2200" dirty="0" smtClean="0"/>
              <a:t>Effective against metals </a:t>
            </a:r>
            <a:r>
              <a:rPr lang="en-US" sz="1600" i="1" dirty="0" smtClean="0"/>
              <a:t>(iron, calcium, magnesium), </a:t>
            </a:r>
            <a:r>
              <a:rPr lang="en-US" sz="2200" dirty="0" smtClean="0"/>
              <a:t>oxides, </a:t>
            </a:r>
            <a:r>
              <a:rPr lang="en-US" sz="2200" dirty="0" err="1" smtClean="0"/>
              <a:t>inorganics</a:t>
            </a:r>
            <a:r>
              <a:rPr lang="en-US" sz="2200" dirty="0" smtClean="0"/>
              <a:t>, scale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Number 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207432-3A5B-4809-B189-A213A4A2EE85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2400" y="6477000"/>
            <a:ext cx="8839200" cy="3048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539" name="Slide Number Placeholder 6"/>
          <p:cNvSpPr txBox="1">
            <a:spLocks/>
          </p:cNvSpPr>
          <p:nvPr/>
        </p:nvSpPr>
        <p:spPr bwMode="auto">
          <a:xfrm>
            <a:off x="7620000" y="6415088"/>
            <a:ext cx="12192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9A0097F0-BB02-4009-B24B-5040C0C3068B}" type="slidenum">
              <a:rPr lang="en-US" sz="1200" b="1">
                <a:solidFill>
                  <a:schemeClr val="bg1"/>
                </a:solidFill>
                <a:latin typeface="Arial" charset="0"/>
              </a:rPr>
              <a:pPr algn="r"/>
              <a:t>14</a:t>
            </a:fld>
            <a:endParaRPr lang="en-US" sz="12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540" name="Footer Placeholder 24"/>
          <p:cNvSpPr txBox="1">
            <a:spLocks/>
          </p:cNvSpPr>
          <p:nvPr/>
        </p:nvSpPr>
        <p:spPr bwMode="auto">
          <a:xfrm>
            <a:off x="6248400" y="6386513"/>
            <a:ext cx="22860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Slide Number </a:t>
            </a:r>
          </a:p>
        </p:txBody>
      </p:sp>
      <p:sp>
        <p:nvSpPr>
          <p:cNvPr id="22541" name="Footer Placeholder 24"/>
          <p:cNvSpPr txBox="1">
            <a:spLocks/>
          </p:cNvSpPr>
          <p:nvPr/>
        </p:nvSpPr>
        <p:spPr bwMode="auto">
          <a:xfrm>
            <a:off x="304800" y="6384925"/>
            <a:ext cx="41910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 b="1">
                <a:solidFill>
                  <a:schemeClr val="bg1"/>
                </a:solidFill>
                <a:latin typeface="Arial" charset="0"/>
              </a:rPr>
              <a:t>Filter Membrane Cleaning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228600" y="1066800"/>
            <a:ext cx="8686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defRPr/>
            </a:pPr>
            <a:r>
              <a:rPr lang="en-US" sz="4000" b="1" dirty="0">
                <a:solidFill>
                  <a:srgbClr val="0066CC"/>
                </a:solidFill>
                <a:latin typeface="+mj-lt"/>
                <a:cs typeface="Arial" pitchFamily="34" charset="0"/>
              </a:rPr>
              <a:t>Alkaline and </a:t>
            </a:r>
            <a:r>
              <a:rPr lang="en-US" sz="4000" b="1" dirty="0">
                <a:solidFill>
                  <a:srgbClr val="0066CC"/>
                </a:solidFill>
                <a:latin typeface="+mj-lt"/>
                <a:ea typeface="+mj-ea"/>
                <a:cs typeface="Arial" pitchFamily="34" charset="0"/>
              </a:rPr>
              <a:t>Acid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457200" y="2008910"/>
            <a:ext cx="4040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200" dirty="0">
                <a:latin typeface="+mn-lt"/>
              </a:rPr>
              <a:t>pH &gt; 9</a:t>
            </a:r>
          </a:p>
        </p:txBody>
      </p:sp>
      <p:sp>
        <p:nvSpPr>
          <p:cNvPr id="24" name="Content Placeholder 18"/>
          <p:cNvSpPr txBox="1">
            <a:spLocks/>
          </p:cNvSpPr>
          <p:nvPr/>
        </p:nvSpPr>
        <p:spPr bwMode="auto">
          <a:xfrm>
            <a:off x="4495800" y="2008910"/>
            <a:ext cx="4041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200" dirty="0" smtClean="0">
                <a:latin typeface="+mn-lt"/>
              </a:rPr>
              <a:t>pH &lt; 4</a:t>
            </a:r>
            <a:endParaRPr lang="en-US" sz="2200" dirty="0">
              <a:latin typeface="+mn-lt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457200" y="3228110"/>
            <a:ext cx="4040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200" dirty="0">
                <a:latin typeface="+mn-lt"/>
              </a:rPr>
              <a:t>Surfactants and Builders</a:t>
            </a:r>
          </a:p>
        </p:txBody>
      </p:sp>
      <p:sp>
        <p:nvSpPr>
          <p:cNvPr id="26" name="Content Placeholder 18"/>
          <p:cNvSpPr txBox="1">
            <a:spLocks/>
          </p:cNvSpPr>
          <p:nvPr/>
        </p:nvSpPr>
        <p:spPr bwMode="auto">
          <a:xfrm>
            <a:off x="4572000" y="3228110"/>
            <a:ext cx="4041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200" dirty="0">
                <a:latin typeface="+mn-lt"/>
              </a:rPr>
              <a:t>Citric Acid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457200" y="3560620"/>
            <a:ext cx="4040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0100" lvl="1" indent="-342900" eaLnBrk="0" hangingPunct="0">
              <a:spcBef>
                <a:spcPct val="20000"/>
              </a:spcBef>
              <a:buFontTx/>
              <a:buChar char="-"/>
              <a:defRPr/>
            </a:pPr>
            <a:r>
              <a:rPr lang="en-US" sz="2000" dirty="0" smtClean="0">
                <a:latin typeface="+mn-lt"/>
              </a:rPr>
              <a:t>Anionic and nonionic surfactants </a:t>
            </a:r>
          </a:p>
          <a:p>
            <a:pPr marL="1257300" lvl="2" indent="-342900" eaLnBrk="0" hangingPunct="0">
              <a:spcBef>
                <a:spcPct val="20000"/>
              </a:spcBef>
              <a:buFontTx/>
              <a:buChar char="-"/>
              <a:defRPr/>
            </a:pPr>
            <a:r>
              <a:rPr lang="en-US" sz="1600" dirty="0" smtClean="0">
                <a:latin typeface="+mn-lt"/>
              </a:rPr>
              <a:t>Dissolve/emulsify oils and greases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-"/>
              <a:defRPr/>
            </a:pPr>
            <a:r>
              <a:rPr lang="en-US" sz="2000" dirty="0" smtClean="0">
                <a:latin typeface="+mn-lt"/>
              </a:rPr>
              <a:t>Builders and alkalinity</a:t>
            </a:r>
          </a:p>
          <a:p>
            <a:pPr marL="1257300" lvl="2" indent="-342900" eaLnBrk="0" hangingPunct="0">
              <a:spcBef>
                <a:spcPct val="20000"/>
              </a:spcBef>
              <a:buFontTx/>
              <a:buChar char="-"/>
              <a:defRPr/>
            </a:pPr>
            <a:r>
              <a:rPr lang="en-US" sz="1600" dirty="0" smtClean="0">
                <a:latin typeface="+mn-lt"/>
              </a:rPr>
              <a:t>Improves detergency</a:t>
            </a:r>
          </a:p>
          <a:p>
            <a:pPr marL="1257300" lvl="2" indent="-342900" eaLnBrk="0" hangingPunct="0">
              <a:spcBef>
                <a:spcPct val="20000"/>
              </a:spcBef>
              <a:buFontTx/>
              <a:buChar char="-"/>
              <a:defRPr/>
            </a:pPr>
            <a:r>
              <a:rPr lang="en-US" sz="1600" dirty="0" smtClean="0">
                <a:latin typeface="+mn-lt"/>
              </a:rPr>
              <a:t>Improves water quality</a:t>
            </a:r>
          </a:p>
          <a:p>
            <a:pPr marL="1257300" lvl="2" indent="-342900" eaLnBrk="0" hangingPunct="0">
              <a:spcBef>
                <a:spcPct val="20000"/>
              </a:spcBef>
              <a:buFontTx/>
              <a:buChar char="-"/>
              <a:defRPr/>
            </a:pPr>
            <a:r>
              <a:rPr lang="en-US" sz="1600" dirty="0" smtClean="0">
                <a:latin typeface="+mn-lt"/>
              </a:rPr>
              <a:t>Allows surfactants to work better</a:t>
            </a:r>
            <a:endParaRPr lang="en-US" sz="1600" dirty="0">
              <a:latin typeface="+mn-lt"/>
            </a:endParaRPr>
          </a:p>
        </p:txBody>
      </p:sp>
      <p:sp>
        <p:nvSpPr>
          <p:cNvPr id="28" name="Content Placeholder 18"/>
          <p:cNvSpPr txBox="1">
            <a:spLocks/>
          </p:cNvSpPr>
          <p:nvPr/>
        </p:nvSpPr>
        <p:spPr bwMode="auto">
          <a:xfrm>
            <a:off x="4495800" y="3560620"/>
            <a:ext cx="4041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0100" lvl="1" indent="-342900" eaLnBrk="0" hangingPunct="0">
              <a:spcBef>
                <a:spcPct val="20000"/>
              </a:spcBef>
              <a:buFontTx/>
              <a:buChar char="-"/>
              <a:defRPr/>
            </a:pPr>
            <a:r>
              <a:rPr lang="en-US" sz="2000" dirty="0">
                <a:latin typeface="+mn-lt"/>
              </a:rPr>
              <a:t>Safe choice of acid</a:t>
            </a:r>
          </a:p>
          <a:p>
            <a:pPr marL="1257300" lvl="2" indent="-342900" eaLnBrk="0" hangingPunct="0">
              <a:spcBef>
                <a:spcPct val="20000"/>
              </a:spcBef>
              <a:buFontTx/>
              <a:buChar char="-"/>
              <a:defRPr/>
            </a:pPr>
            <a:r>
              <a:rPr lang="en-US" dirty="0">
                <a:latin typeface="+mn-lt"/>
              </a:rPr>
              <a:t>Organic</a:t>
            </a:r>
          </a:p>
          <a:p>
            <a:pPr marL="1257300" lvl="2" indent="-342900" eaLnBrk="0" hangingPunct="0">
              <a:spcBef>
                <a:spcPct val="20000"/>
              </a:spcBef>
              <a:buFontTx/>
              <a:buChar char="-"/>
              <a:defRPr/>
            </a:pPr>
            <a:r>
              <a:rPr lang="en-US" dirty="0">
                <a:latin typeface="+mn-lt"/>
              </a:rPr>
              <a:t>Compatible</a:t>
            </a:r>
          </a:p>
          <a:p>
            <a:pPr marL="1257300" lvl="2" indent="-342900" eaLnBrk="0" hangingPunct="0">
              <a:spcBef>
                <a:spcPct val="20000"/>
              </a:spcBef>
              <a:buFontTx/>
              <a:buChar char="-"/>
              <a:defRPr/>
            </a:pPr>
            <a:r>
              <a:rPr lang="en-US" dirty="0">
                <a:latin typeface="+mn-lt"/>
              </a:rPr>
              <a:t>Biodegradable</a:t>
            </a:r>
          </a:p>
          <a:p>
            <a:pPr marL="1257300" lvl="2" indent="-342900" eaLnBrk="0" hangingPunct="0">
              <a:spcBef>
                <a:spcPct val="20000"/>
              </a:spcBef>
              <a:buFontTx/>
              <a:buChar char="-"/>
              <a:defRPr/>
            </a:pPr>
            <a:r>
              <a:rPr lang="en-US" dirty="0">
                <a:latin typeface="+mn-lt"/>
              </a:rPr>
              <a:t>Non-corrosive</a:t>
            </a:r>
          </a:p>
        </p:txBody>
      </p:sp>
      <p:sp>
        <p:nvSpPr>
          <p:cNvPr id="44" name="Left-Right Arrow 43"/>
          <p:cNvSpPr/>
          <p:nvPr/>
        </p:nvSpPr>
        <p:spPr>
          <a:xfrm>
            <a:off x="5715000" y="5791200"/>
            <a:ext cx="1447800" cy="381000"/>
          </a:xfrm>
          <a:prstGeom prst="left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5881688" y="5534024"/>
            <a:ext cx="114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O; </a:t>
            </a:r>
            <a:r>
              <a:rPr lang="en-US" dirty="0" err="1" smtClean="0"/>
              <a:t>NaCl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7547030" y="5879068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Cl</a:t>
            </a:r>
            <a:r>
              <a:rPr lang="en-US" baseline="30000" dirty="0" smtClean="0"/>
              <a:t>--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7391400" y="3810000"/>
            <a:ext cx="1484684" cy="1921908"/>
            <a:chOff x="7391400" y="3810000"/>
            <a:chExt cx="1484684" cy="1921908"/>
          </a:xfrm>
        </p:grpSpPr>
        <p:pic>
          <p:nvPicPr>
            <p:cNvPr id="25602" name="Picture 2" descr="http://upload.wikimedia.org/wikipedia/commons/f/f1/Benzene_ring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00976" y="3810000"/>
              <a:ext cx="1075108" cy="1236555"/>
            </a:xfrm>
            <a:prstGeom prst="rect">
              <a:avLst/>
            </a:prstGeom>
            <a:noFill/>
            <a:ln>
              <a:noFill/>
              <a:tailEnd type="none"/>
            </a:ln>
          </p:spPr>
        </p:pic>
        <p:cxnSp>
          <p:nvCxnSpPr>
            <p:cNvPr id="39" name="Straight Connector 38"/>
            <p:cNvCxnSpPr/>
            <p:nvPr/>
          </p:nvCxnSpPr>
          <p:spPr>
            <a:xfrm flipH="1" flipV="1">
              <a:off x="8324850" y="5324482"/>
              <a:ext cx="238125" cy="147631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8334376" y="4910136"/>
              <a:ext cx="0" cy="42386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V="1">
              <a:off x="8029576" y="5334000"/>
              <a:ext cx="30480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 flipV="1">
              <a:off x="8320082" y="5362578"/>
              <a:ext cx="238125" cy="147631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ectangle 100"/>
            <p:cNvSpPr/>
            <p:nvPr/>
          </p:nvSpPr>
          <p:spPr>
            <a:xfrm>
              <a:off x="8494766" y="5362576"/>
              <a:ext cx="3369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O</a:t>
              </a:r>
              <a:endParaRPr lang="en-US" dirty="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7391400" y="5334000"/>
              <a:ext cx="7457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H     O</a:t>
              </a:r>
              <a:endParaRPr lang="en-US" dirty="0"/>
            </a:p>
          </p:txBody>
        </p:sp>
        <p:cxnSp>
          <p:nvCxnSpPr>
            <p:cNvPr id="109" name="Straight Connector 108"/>
            <p:cNvCxnSpPr/>
            <p:nvPr/>
          </p:nvCxnSpPr>
          <p:spPr>
            <a:xfrm>
              <a:off x="7677152" y="5534024"/>
              <a:ext cx="152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Rectangle 110"/>
          <p:cNvSpPr/>
          <p:nvPr/>
        </p:nvSpPr>
        <p:spPr>
          <a:xfrm>
            <a:off x="8296272" y="5772152"/>
            <a:ext cx="521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endParaRPr lang="en-US" dirty="0"/>
          </a:p>
        </p:txBody>
      </p:sp>
      <p:sp>
        <p:nvSpPr>
          <p:cNvPr id="113" name="Freeform 112"/>
          <p:cNvSpPr/>
          <p:nvPr/>
        </p:nvSpPr>
        <p:spPr>
          <a:xfrm rot="547335">
            <a:off x="7256657" y="5590471"/>
            <a:ext cx="397593" cy="400344"/>
          </a:xfrm>
          <a:custGeom>
            <a:avLst/>
            <a:gdLst>
              <a:gd name="connsiteX0" fmla="*/ 285750 w 285750"/>
              <a:gd name="connsiteY0" fmla="*/ 385763 h 385763"/>
              <a:gd name="connsiteX1" fmla="*/ 28575 w 285750"/>
              <a:gd name="connsiteY1" fmla="*/ 171450 h 385763"/>
              <a:gd name="connsiteX2" fmla="*/ 114300 w 285750"/>
              <a:gd name="connsiteY2" fmla="*/ 0 h 38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750" h="385763">
                <a:moveTo>
                  <a:pt x="285750" y="385763"/>
                </a:moveTo>
                <a:cubicBezTo>
                  <a:pt x="171450" y="310753"/>
                  <a:pt x="57150" y="235744"/>
                  <a:pt x="28575" y="171450"/>
                </a:cubicBezTo>
                <a:cubicBezTo>
                  <a:pt x="0" y="107156"/>
                  <a:pt x="57150" y="53578"/>
                  <a:pt x="114300" y="0"/>
                </a:cubicBezTo>
              </a:path>
            </a:pathLst>
          </a:cu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116"/>
          <p:cNvSpPr/>
          <p:nvPr/>
        </p:nvSpPr>
        <p:spPr>
          <a:xfrm rot="289139">
            <a:off x="7748783" y="5491163"/>
            <a:ext cx="381000" cy="238125"/>
          </a:xfrm>
          <a:custGeom>
            <a:avLst/>
            <a:gdLst>
              <a:gd name="connsiteX0" fmla="*/ 0 w 466725"/>
              <a:gd name="connsiteY0" fmla="*/ 114300 h 250032"/>
              <a:gd name="connsiteX1" fmla="*/ 214312 w 466725"/>
              <a:gd name="connsiteY1" fmla="*/ 242888 h 250032"/>
              <a:gd name="connsiteX2" fmla="*/ 428625 w 466725"/>
              <a:gd name="connsiteY2" fmla="*/ 157163 h 250032"/>
              <a:gd name="connsiteX3" fmla="*/ 442912 w 466725"/>
              <a:gd name="connsiteY3" fmla="*/ 0 h 25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725" h="250032">
                <a:moveTo>
                  <a:pt x="0" y="114300"/>
                </a:moveTo>
                <a:cubicBezTo>
                  <a:pt x="71437" y="175022"/>
                  <a:pt x="142875" y="235744"/>
                  <a:pt x="214312" y="242888"/>
                </a:cubicBezTo>
                <a:cubicBezTo>
                  <a:pt x="285749" y="250032"/>
                  <a:pt x="390525" y="197644"/>
                  <a:pt x="428625" y="157163"/>
                </a:cubicBezTo>
                <a:cubicBezTo>
                  <a:pt x="466725" y="116682"/>
                  <a:pt x="454818" y="58341"/>
                  <a:pt x="442912" y="0"/>
                </a:cubicBezTo>
              </a:path>
            </a:pathLst>
          </a:cu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18"/>
          <p:cNvSpPr/>
          <p:nvPr/>
        </p:nvSpPr>
        <p:spPr>
          <a:xfrm>
            <a:off x="8482016" y="5238752"/>
            <a:ext cx="171448" cy="200024"/>
          </a:xfrm>
          <a:custGeom>
            <a:avLst/>
            <a:gdLst>
              <a:gd name="connsiteX0" fmla="*/ 0 w 242887"/>
              <a:gd name="connsiteY0" fmla="*/ 69056 h 140494"/>
              <a:gd name="connsiteX1" fmla="*/ 200025 w 242887"/>
              <a:gd name="connsiteY1" fmla="*/ 11906 h 140494"/>
              <a:gd name="connsiteX2" fmla="*/ 242887 w 242887"/>
              <a:gd name="connsiteY2" fmla="*/ 140494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2887" h="140494">
                <a:moveTo>
                  <a:pt x="0" y="69056"/>
                </a:moveTo>
                <a:cubicBezTo>
                  <a:pt x="79772" y="34528"/>
                  <a:pt x="159544" y="0"/>
                  <a:pt x="200025" y="11906"/>
                </a:cubicBezTo>
                <a:cubicBezTo>
                  <a:pt x="240506" y="23812"/>
                  <a:pt x="241696" y="82153"/>
                  <a:pt x="242887" y="140494"/>
                </a:cubicBezTo>
              </a:path>
            </a:pathLst>
          </a:cu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9" name="Group 138"/>
          <p:cNvGrpSpPr/>
          <p:nvPr/>
        </p:nvGrpSpPr>
        <p:grpSpPr>
          <a:xfrm>
            <a:off x="4005264" y="4355068"/>
            <a:ext cx="1149062" cy="1936196"/>
            <a:chOff x="4038600" y="4343400"/>
            <a:chExt cx="1149062" cy="1936196"/>
          </a:xfrm>
        </p:grpSpPr>
        <p:pic>
          <p:nvPicPr>
            <p:cNvPr id="121" name="Picture 2" descr="http://upload.wikimedia.org/wikipedia/commons/f/f1/Benzene_ring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38600" y="4343400"/>
              <a:ext cx="1075108" cy="1236555"/>
            </a:xfrm>
            <a:prstGeom prst="rect">
              <a:avLst/>
            </a:prstGeom>
            <a:noFill/>
            <a:ln>
              <a:noFill/>
              <a:tailEnd type="none"/>
            </a:ln>
          </p:spPr>
        </p:pic>
        <p:cxnSp>
          <p:nvCxnSpPr>
            <p:cNvPr id="123" name="Straight Connector 122"/>
            <p:cNvCxnSpPr/>
            <p:nvPr/>
          </p:nvCxnSpPr>
          <p:spPr>
            <a:xfrm>
              <a:off x="4572000" y="5453064"/>
              <a:ext cx="0" cy="42386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V="1">
              <a:off x="4343400" y="5853114"/>
              <a:ext cx="228602" cy="152398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Rectangle 125"/>
            <p:cNvSpPr/>
            <p:nvPr/>
          </p:nvSpPr>
          <p:spPr>
            <a:xfrm>
              <a:off x="4757736" y="5900736"/>
              <a:ext cx="4299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O</a:t>
              </a:r>
              <a:r>
                <a:rPr lang="en-US" baseline="30000" dirty="0" smtClean="0"/>
                <a:t>--</a:t>
              </a:r>
              <a:endParaRPr lang="en-US" dirty="0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4077888" y="5910264"/>
              <a:ext cx="3369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O</a:t>
              </a:r>
              <a:endParaRPr lang="en-US" dirty="0"/>
            </a:p>
          </p:txBody>
        </p:sp>
        <p:cxnSp>
          <p:nvCxnSpPr>
            <p:cNvPr id="131" name="Straight Connector 130"/>
            <p:cNvCxnSpPr/>
            <p:nvPr/>
          </p:nvCxnSpPr>
          <p:spPr>
            <a:xfrm flipV="1">
              <a:off x="4357688" y="5900736"/>
              <a:ext cx="228602" cy="152398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4572000" y="5867400"/>
              <a:ext cx="22860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TextBox 139"/>
          <p:cNvSpPr txBox="1"/>
          <p:nvPr/>
        </p:nvSpPr>
        <p:spPr>
          <a:xfrm>
            <a:off x="4876800" y="61076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endParaRPr lang="en-US" dirty="0"/>
          </a:p>
        </p:txBody>
      </p:sp>
      <p:sp>
        <p:nvSpPr>
          <p:cNvPr id="141" name="TextBox 140"/>
          <p:cNvSpPr txBox="1"/>
          <p:nvPr/>
        </p:nvSpPr>
        <p:spPr>
          <a:xfrm>
            <a:off x="4876800" y="5486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  </a:t>
            </a:r>
            <a:r>
              <a:rPr lang="en-US" dirty="0" err="1" smtClean="0"/>
              <a:t>HCl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300"/>
                            </p:stCondLst>
                            <p:childTnLst>
                              <p:par>
                                <p:cTn id="55" presetID="54" presetClass="entr" presetSubtype="0" accel="10000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4" presetClass="entr" presetSubtype="0" ac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800"/>
                            </p:stCondLst>
                            <p:childTnLst>
                              <p:par>
                                <p:cTn id="70" presetID="18" presetClass="emph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1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6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9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5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8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8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0" dur="500" fill="hold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6" dur="500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5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8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1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4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p"/>
      <p:bldP spid="22532" grpId="1" build="p"/>
      <p:bldP spid="22533" grpId="0" build="p"/>
      <p:bldP spid="22534" grpId="0" build="p"/>
      <p:bldP spid="22534" grpId="1" build="p"/>
      <p:bldP spid="22535" grpId="0" build="p"/>
      <p:bldP spid="20" grpId="0"/>
      <p:bldP spid="24" grpId="0"/>
      <p:bldP spid="25" grpId="0"/>
      <p:bldP spid="26" grpId="0"/>
      <p:bldP spid="27" grpId="0" uiExpand="1" build="allAtOnce"/>
      <p:bldP spid="28" grpId="0" uiExpand="1" build="allAtOnce"/>
      <p:bldP spid="44" grpId="0" animBg="1"/>
      <p:bldP spid="75" grpId="0"/>
      <p:bldP spid="72" grpId="0"/>
      <p:bldP spid="111" grpId="0"/>
      <p:bldP spid="113" grpId="0" animBg="1"/>
      <p:bldP spid="117" grpId="0" animBg="1"/>
      <p:bldP spid="119" grpId="0" animBg="1"/>
      <p:bldP spid="140" grpId="0"/>
      <p:bldP spid="1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C:\Users\Temp\AppData\Local\Microsoft\Windows\Temporary Internet Files\Content.IE5\IRV4E9WQ\MC900090327[1].wmf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057400" y="990600"/>
            <a:ext cx="4953000" cy="5602878"/>
          </a:xfrm>
          <a:prstGeom prst="rect">
            <a:avLst/>
          </a:prstGeom>
          <a:noFill/>
        </p:spPr>
      </p:pic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457200" y="1295400"/>
            <a:ext cx="8229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chemeClr val="tx2"/>
              </a:buClr>
              <a:buSzPct val="95000"/>
              <a:buFont typeface="Wingdings 2" pitchFamily="18" charset="2"/>
              <a:buChar char=""/>
              <a:defRPr/>
            </a:pPr>
            <a:endParaRPr lang="en-US" sz="1800" dirty="0">
              <a:latin typeface="+mj-lt"/>
            </a:endParaRPr>
          </a:p>
          <a:p>
            <a:pPr marL="273050" indent="-273050">
              <a:spcBef>
                <a:spcPct val="20000"/>
              </a:spcBef>
              <a:buClr>
                <a:schemeClr val="tx2"/>
              </a:buClr>
              <a:buSzPct val="95000"/>
              <a:buFont typeface="Wingdings 2" pitchFamily="18" charset="2"/>
              <a:buChar char=""/>
              <a:defRPr/>
            </a:pPr>
            <a:endParaRPr lang="en-US" sz="1800" dirty="0">
              <a:latin typeface="+mj-lt"/>
            </a:endParaRPr>
          </a:p>
          <a:p>
            <a:pPr marL="273050" indent="-273050">
              <a:spcBef>
                <a:spcPct val="20000"/>
              </a:spcBef>
              <a:buClr>
                <a:schemeClr val="tx2"/>
              </a:buClr>
              <a:buSzPct val="95000"/>
              <a:buFont typeface="Wingdings 2" pitchFamily="18" charset="2"/>
              <a:buChar char=""/>
              <a:defRPr/>
            </a:pPr>
            <a:endParaRPr lang="en-US" sz="1800" dirty="0">
              <a:latin typeface="+mj-lt"/>
            </a:endParaRPr>
          </a:p>
          <a:p>
            <a:pPr marL="273050" indent="-273050">
              <a:spcBef>
                <a:spcPct val="20000"/>
              </a:spcBef>
              <a:buClr>
                <a:schemeClr val="tx2"/>
              </a:buClr>
              <a:buSzPct val="95000"/>
              <a:buFont typeface="Wingdings 2" pitchFamily="18" charset="2"/>
              <a:buChar char=""/>
              <a:defRPr/>
            </a:pPr>
            <a:endParaRPr lang="en-US" sz="1800" dirty="0">
              <a:latin typeface="+mj-lt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95000"/>
              <a:buFont typeface="Wingdings 2" pitchFamily="18" charset="2"/>
              <a:buChar char=""/>
              <a:defRPr/>
            </a:pPr>
            <a:endParaRPr lang="en-US" sz="18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477000"/>
            <a:ext cx="8839200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51BD9B-7606-4096-BCA6-FF3A074962EE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Number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2400" y="6477000"/>
            <a:ext cx="8839200" cy="3048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487" name="Slide Number Placeholder 6"/>
          <p:cNvSpPr txBox="1">
            <a:spLocks/>
          </p:cNvSpPr>
          <p:nvPr/>
        </p:nvSpPr>
        <p:spPr bwMode="auto">
          <a:xfrm>
            <a:off x="7620000" y="6415088"/>
            <a:ext cx="12192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65FE4325-EE9C-4293-8E1E-4F807C6CE5A0}" type="slidenum">
              <a:rPr lang="en-US" sz="1200" b="1">
                <a:solidFill>
                  <a:schemeClr val="bg1"/>
                </a:solidFill>
                <a:latin typeface="Arial" charset="0"/>
              </a:rPr>
              <a:pPr algn="r"/>
              <a:t>15</a:t>
            </a:fld>
            <a:endParaRPr lang="en-US" sz="12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488" name="Footer Placeholder 24"/>
          <p:cNvSpPr txBox="1">
            <a:spLocks/>
          </p:cNvSpPr>
          <p:nvPr/>
        </p:nvSpPr>
        <p:spPr bwMode="auto">
          <a:xfrm>
            <a:off x="6248400" y="6386513"/>
            <a:ext cx="22860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Slide Number </a:t>
            </a:r>
          </a:p>
        </p:txBody>
      </p:sp>
      <p:sp>
        <p:nvSpPr>
          <p:cNvPr id="20489" name="Footer Placeholder 24"/>
          <p:cNvSpPr txBox="1">
            <a:spLocks/>
          </p:cNvSpPr>
          <p:nvPr/>
        </p:nvSpPr>
        <p:spPr bwMode="auto">
          <a:xfrm>
            <a:off x="304800" y="6384925"/>
            <a:ext cx="41910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 b="1">
                <a:solidFill>
                  <a:schemeClr val="bg1"/>
                </a:solidFill>
                <a:latin typeface="Arial" charset="0"/>
              </a:rPr>
              <a:t>Filter Membrane Cleaning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228600" y="1276350"/>
            <a:ext cx="8686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defRPr/>
            </a:pPr>
            <a:r>
              <a:rPr lang="en-US" sz="4000" b="1" dirty="0">
                <a:solidFill>
                  <a:srgbClr val="0066CC"/>
                </a:solidFill>
                <a:latin typeface="+mj-lt"/>
                <a:ea typeface="+mj-ea"/>
                <a:cs typeface="Arial" pitchFamily="34" charset="0"/>
              </a:rPr>
              <a:t>To </a:t>
            </a:r>
            <a:r>
              <a:rPr lang="en-US" sz="4000" b="1" dirty="0" err="1">
                <a:solidFill>
                  <a:srgbClr val="0066CC"/>
                </a:solidFill>
                <a:latin typeface="+mj-lt"/>
                <a:ea typeface="+mj-ea"/>
                <a:cs typeface="Arial" pitchFamily="34" charset="0"/>
              </a:rPr>
              <a:t>chelate</a:t>
            </a:r>
            <a:r>
              <a:rPr lang="en-US" sz="4000" b="1" dirty="0">
                <a:solidFill>
                  <a:srgbClr val="0066CC"/>
                </a:solidFill>
                <a:latin typeface="+mj-lt"/>
                <a:ea typeface="+mj-ea"/>
                <a:cs typeface="Arial" pitchFamily="34" charset="0"/>
              </a:rPr>
              <a:t> or not to </a:t>
            </a:r>
            <a:r>
              <a:rPr lang="en-US" sz="4000" b="1" dirty="0" err="1">
                <a:solidFill>
                  <a:srgbClr val="0066CC"/>
                </a:solidFill>
                <a:latin typeface="+mj-lt"/>
                <a:ea typeface="+mj-ea"/>
                <a:cs typeface="Arial" pitchFamily="34" charset="0"/>
              </a:rPr>
              <a:t>chelate</a:t>
            </a:r>
            <a:r>
              <a:rPr lang="en-US" sz="4000" b="1" dirty="0">
                <a:solidFill>
                  <a:srgbClr val="0066CC"/>
                </a:solidFill>
                <a:latin typeface="+mj-lt"/>
                <a:ea typeface="+mj-ea"/>
                <a:cs typeface="Arial" pitchFamily="34" charset="0"/>
              </a:rPr>
              <a:t>?</a:t>
            </a:r>
          </a:p>
        </p:txBody>
      </p:sp>
      <p:pic>
        <p:nvPicPr>
          <p:cNvPr id="20491" name="Picture 17" descr="wav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2" name="Content Placeholder 3"/>
          <p:cNvSpPr>
            <a:spLocks noGrp="1"/>
          </p:cNvSpPr>
          <p:nvPr>
            <p:ph sz="half" idx="4294967295"/>
          </p:nvPr>
        </p:nvSpPr>
        <p:spPr>
          <a:xfrm>
            <a:off x="457200" y="1992312"/>
            <a:ext cx="4040188" cy="3951288"/>
          </a:xfrm>
        </p:spPr>
        <p:txBody>
          <a:bodyPr/>
          <a:lstStyle/>
          <a:p>
            <a:r>
              <a:rPr lang="en-US" sz="3000" dirty="0" smtClean="0"/>
              <a:t>Assets</a:t>
            </a:r>
          </a:p>
          <a:p>
            <a:pPr lvl="1"/>
            <a:r>
              <a:rPr lang="en-US" sz="2400" dirty="0" smtClean="0"/>
              <a:t>Improves water quality</a:t>
            </a:r>
          </a:p>
          <a:p>
            <a:pPr lvl="1"/>
            <a:r>
              <a:rPr lang="en-US" sz="2400" dirty="0" smtClean="0"/>
              <a:t>Grabs metals</a:t>
            </a:r>
          </a:p>
          <a:p>
            <a:pPr lvl="1"/>
            <a:r>
              <a:rPr lang="en-US" sz="2400" dirty="0" smtClean="0"/>
              <a:t>Increases detergency</a:t>
            </a:r>
          </a:p>
          <a:p>
            <a:pPr lvl="1"/>
            <a:r>
              <a:rPr lang="en-US" sz="2400" dirty="0" smtClean="0"/>
              <a:t>Alkaline and acid types</a:t>
            </a:r>
          </a:p>
        </p:txBody>
      </p:sp>
      <p:sp>
        <p:nvSpPr>
          <p:cNvPr id="20493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645025" y="1992312"/>
            <a:ext cx="4041775" cy="3951288"/>
          </a:xfrm>
        </p:spPr>
        <p:txBody>
          <a:bodyPr/>
          <a:lstStyle/>
          <a:p>
            <a:r>
              <a:rPr lang="en-US" sz="3000" dirty="0" smtClean="0"/>
              <a:t>Liabilities</a:t>
            </a:r>
          </a:p>
          <a:p>
            <a:pPr lvl="1"/>
            <a:r>
              <a:rPr lang="en-US" sz="2400" dirty="0" smtClean="0"/>
              <a:t>Sequestered metals pass through membranes</a:t>
            </a:r>
          </a:p>
          <a:p>
            <a:pPr lvl="1"/>
            <a:r>
              <a:rPr lang="en-US" sz="2400" dirty="0" smtClean="0"/>
              <a:t>Many don’t biodegrade</a:t>
            </a:r>
          </a:p>
          <a:p>
            <a:pPr lvl="1"/>
            <a:r>
              <a:rPr lang="en-US" sz="2400" dirty="0" smtClean="0"/>
              <a:t>pH extremes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0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0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0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0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20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0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20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20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0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2" grpId="0" uiExpand="1" build="p"/>
      <p:bldP spid="2049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457200" y="1295400"/>
            <a:ext cx="8229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chemeClr val="tx2"/>
              </a:buClr>
              <a:buSzPct val="95000"/>
              <a:buFont typeface="Wingdings 2" pitchFamily="18" charset="2"/>
              <a:buChar char=""/>
              <a:defRPr/>
            </a:pPr>
            <a:endParaRPr lang="en-US" sz="1800" dirty="0">
              <a:latin typeface="+mj-lt"/>
            </a:endParaRPr>
          </a:p>
          <a:p>
            <a:pPr marL="273050" indent="-273050">
              <a:spcBef>
                <a:spcPct val="20000"/>
              </a:spcBef>
              <a:buClr>
                <a:schemeClr val="tx2"/>
              </a:buClr>
              <a:buSzPct val="95000"/>
              <a:buFont typeface="Wingdings 2" pitchFamily="18" charset="2"/>
              <a:buChar char=""/>
              <a:defRPr/>
            </a:pPr>
            <a:endParaRPr lang="en-US" sz="1800" dirty="0">
              <a:latin typeface="+mj-lt"/>
            </a:endParaRPr>
          </a:p>
          <a:p>
            <a:pPr marL="273050" indent="-273050">
              <a:spcBef>
                <a:spcPct val="20000"/>
              </a:spcBef>
              <a:buClr>
                <a:schemeClr val="tx2"/>
              </a:buClr>
              <a:buSzPct val="95000"/>
              <a:buFont typeface="Wingdings 2" pitchFamily="18" charset="2"/>
              <a:buChar char=""/>
              <a:defRPr/>
            </a:pPr>
            <a:endParaRPr lang="en-US" sz="1800" dirty="0">
              <a:latin typeface="+mj-lt"/>
            </a:endParaRPr>
          </a:p>
          <a:p>
            <a:pPr marL="273050" indent="-273050">
              <a:spcBef>
                <a:spcPct val="20000"/>
              </a:spcBef>
              <a:buClr>
                <a:schemeClr val="tx2"/>
              </a:buClr>
              <a:buSzPct val="95000"/>
              <a:buFont typeface="Wingdings 2" pitchFamily="18" charset="2"/>
              <a:buChar char=""/>
              <a:defRPr/>
            </a:pPr>
            <a:endParaRPr lang="en-US" sz="1800" dirty="0">
              <a:latin typeface="+mj-lt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95000"/>
              <a:buFont typeface="Wingdings 2" pitchFamily="18" charset="2"/>
              <a:buChar char=""/>
              <a:defRPr/>
            </a:pPr>
            <a:endParaRPr lang="en-US" sz="18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477000"/>
            <a:ext cx="8839200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285EE-33D2-42CF-ADC1-D6F4841D8095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Number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2400" y="6477000"/>
            <a:ext cx="8839200" cy="3048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511" name="Slide Number Placeholder 6"/>
          <p:cNvSpPr txBox="1">
            <a:spLocks/>
          </p:cNvSpPr>
          <p:nvPr/>
        </p:nvSpPr>
        <p:spPr bwMode="auto">
          <a:xfrm>
            <a:off x="7620000" y="6415088"/>
            <a:ext cx="12192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590F6751-EF54-4A07-BE18-69E77743D4D3}" type="slidenum">
              <a:rPr lang="en-US" sz="1200" b="1">
                <a:solidFill>
                  <a:schemeClr val="bg1"/>
                </a:solidFill>
                <a:latin typeface="Arial" charset="0"/>
              </a:rPr>
              <a:pPr algn="r"/>
              <a:t>16</a:t>
            </a:fld>
            <a:endParaRPr lang="en-US" sz="12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512" name="Footer Placeholder 24"/>
          <p:cNvSpPr txBox="1">
            <a:spLocks/>
          </p:cNvSpPr>
          <p:nvPr/>
        </p:nvSpPr>
        <p:spPr bwMode="auto">
          <a:xfrm>
            <a:off x="6248400" y="6386513"/>
            <a:ext cx="22860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Slide Number </a:t>
            </a:r>
          </a:p>
        </p:txBody>
      </p:sp>
      <p:sp>
        <p:nvSpPr>
          <p:cNvPr id="21513" name="Footer Placeholder 24"/>
          <p:cNvSpPr txBox="1">
            <a:spLocks/>
          </p:cNvSpPr>
          <p:nvPr/>
        </p:nvSpPr>
        <p:spPr bwMode="auto">
          <a:xfrm>
            <a:off x="304800" y="6384925"/>
            <a:ext cx="41910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 b="1">
                <a:solidFill>
                  <a:schemeClr val="bg1"/>
                </a:solidFill>
                <a:latin typeface="Arial" charset="0"/>
              </a:rPr>
              <a:t>Filter Membrane Cleaning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228600" y="1200150"/>
            <a:ext cx="8686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defRPr/>
            </a:pPr>
            <a:r>
              <a:rPr lang="en-US" sz="4000" b="1" dirty="0">
                <a:solidFill>
                  <a:srgbClr val="0066CC"/>
                </a:solidFill>
                <a:latin typeface="+mj-lt"/>
                <a:ea typeface="+mj-ea"/>
                <a:cs typeface="Arial" pitchFamily="34" charset="0"/>
              </a:rPr>
              <a:t>The most prevalent </a:t>
            </a:r>
            <a:r>
              <a:rPr lang="en-US" sz="4000" b="1" dirty="0" err="1">
                <a:solidFill>
                  <a:srgbClr val="0066CC"/>
                </a:solidFill>
                <a:latin typeface="+mj-lt"/>
                <a:ea typeface="+mj-ea"/>
                <a:cs typeface="Arial" pitchFamily="34" charset="0"/>
              </a:rPr>
              <a:t>chelant</a:t>
            </a:r>
            <a:r>
              <a:rPr lang="en-US" sz="4000" b="1" dirty="0">
                <a:solidFill>
                  <a:srgbClr val="0066CC"/>
                </a:solidFill>
                <a:latin typeface="+mj-lt"/>
                <a:ea typeface="+mj-ea"/>
                <a:cs typeface="Arial" pitchFamily="34" charset="0"/>
              </a:rPr>
              <a:t> ─ EDTA</a:t>
            </a:r>
          </a:p>
        </p:txBody>
      </p:sp>
      <p:pic>
        <p:nvPicPr>
          <p:cNvPr id="21515" name="Picture 17" descr="wav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ttp://0.tqn.com/d/chemistry/1/0/7/G/1/ED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343400"/>
            <a:ext cx="2343150" cy="1934772"/>
          </a:xfrm>
          <a:prstGeom prst="rect">
            <a:avLst/>
          </a:prstGeom>
          <a:noFill/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57200" y="1874837"/>
            <a:ext cx="8305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000" dirty="0">
                <a:latin typeface="+mn-lt"/>
              </a:rPr>
              <a:t>When EDTA recovery is </a:t>
            </a:r>
            <a:r>
              <a:rPr lang="en-US" sz="3000" dirty="0" smtClean="0">
                <a:latin typeface="+mn-lt"/>
              </a:rPr>
              <a:t>necessary,</a:t>
            </a:r>
            <a:endParaRPr lang="en-US" sz="3000" dirty="0">
              <a:latin typeface="+mn-lt"/>
            </a:endParaRPr>
          </a:p>
          <a:p>
            <a:pPr marL="800100" lvl="1" indent="-342900">
              <a:spcBef>
                <a:spcPct val="20000"/>
              </a:spcBef>
              <a:buFontTx/>
              <a:buChar char="-"/>
              <a:defRPr/>
            </a:pPr>
            <a:r>
              <a:rPr lang="en-US" sz="2200" dirty="0">
                <a:latin typeface="+mn-lt"/>
              </a:rPr>
              <a:t>Precipitate EDTA with acid</a:t>
            </a:r>
          </a:p>
          <a:p>
            <a:pPr marL="800100" lvl="1" indent="-342900">
              <a:spcBef>
                <a:spcPct val="20000"/>
              </a:spcBef>
              <a:buFontTx/>
              <a:buChar char="-"/>
              <a:defRPr/>
            </a:pPr>
            <a:r>
              <a:rPr lang="en-US" sz="2200" dirty="0">
                <a:latin typeface="+mn-lt"/>
              </a:rPr>
              <a:t>Precipitate metals by reduction / oxidation</a:t>
            </a:r>
          </a:p>
          <a:p>
            <a:pPr marL="800100" lvl="1" indent="-342900">
              <a:spcBef>
                <a:spcPct val="20000"/>
              </a:spcBef>
              <a:buFontTx/>
              <a:buChar char="-"/>
              <a:defRPr/>
            </a:pPr>
            <a:r>
              <a:rPr lang="en-US" sz="2200" dirty="0">
                <a:latin typeface="+mn-lt"/>
              </a:rPr>
              <a:t>Precipitate metals with high pH or sulfide</a:t>
            </a:r>
          </a:p>
          <a:p>
            <a:pPr marL="800100" lvl="1" indent="-342900">
              <a:spcBef>
                <a:spcPct val="20000"/>
              </a:spcBef>
              <a:buFontTx/>
              <a:buChar char="-"/>
              <a:defRPr/>
            </a:pPr>
            <a:r>
              <a:rPr lang="en-US" sz="2200" dirty="0">
                <a:latin typeface="+mn-lt"/>
              </a:rPr>
              <a:t>Displace metal with another</a:t>
            </a:r>
          </a:p>
          <a:p>
            <a:pPr marL="800100" lvl="1" indent="-342900">
              <a:spcBef>
                <a:spcPct val="20000"/>
              </a:spcBef>
              <a:buFontTx/>
              <a:buChar char="-"/>
              <a:defRPr/>
            </a:pPr>
            <a:r>
              <a:rPr lang="en-US" sz="2200" dirty="0">
                <a:latin typeface="+mn-lt"/>
              </a:rPr>
              <a:t>Proprietary polymers eliminate metals/</a:t>
            </a:r>
            <a:r>
              <a:rPr lang="en-US" sz="2200" dirty="0" err="1">
                <a:latin typeface="+mn-lt"/>
              </a:rPr>
              <a:t>chelant</a:t>
            </a:r>
            <a:endParaRPr lang="en-US" sz="2200" dirty="0">
              <a:latin typeface="+mn-lt"/>
            </a:endParaRPr>
          </a:p>
          <a:p>
            <a:pPr marL="2057400" lvl="4" indent="-228600">
              <a:spcBef>
                <a:spcPct val="20000"/>
              </a:spcBef>
              <a:buFont typeface="Arial" charset="0"/>
              <a:buChar char="»"/>
              <a:defRPr/>
            </a:pPr>
            <a:r>
              <a:rPr lang="en-US" sz="2200" b="1" i="1" dirty="0">
                <a:latin typeface="+mn-lt"/>
              </a:rPr>
              <a:t>OR CHOOSE</a:t>
            </a:r>
          </a:p>
          <a:p>
            <a:pPr marL="1143000" lvl="2" indent="-228600">
              <a:spcBef>
                <a:spcPct val="20000"/>
              </a:spcBef>
              <a:defRPr/>
            </a:pPr>
            <a:r>
              <a:rPr lang="en-US" sz="2200" dirty="0">
                <a:latin typeface="+mn-lt"/>
              </a:rPr>
              <a:t>-	Effective </a:t>
            </a:r>
            <a:r>
              <a:rPr lang="en-US" sz="2200" dirty="0" smtClean="0">
                <a:latin typeface="+mn-lt"/>
              </a:rPr>
              <a:t>biodegradable </a:t>
            </a:r>
            <a:r>
              <a:rPr lang="en-US" sz="2200" dirty="0" err="1" smtClean="0">
                <a:latin typeface="+mn-lt"/>
              </a:rPr>
              <a:t>chelants</a:t>
            </a:r>
            <a:endParaRPr lang="en-US" sz="22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3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7" descr="wav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381000" y="1295400"/>
            <a:ext cx="8229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chemeClr val="tx2"/>
              </a:buClr>
              <a:buSzPct val="95000"/>
              <a:buFont typeface="Wingdings 2" pitchFamily="18" charset="2"/>
              <a:buChar char=""/>
              <a:defRPr/>
            </a:pPr>
            <a:endParaRPr lang="en-US" sz="1800" dirty="0">
              <a:latin typeface="+mj-lt"/>
            </a:endParaRPr>
          </a:p>
          <a:p>
            <a:pPr marL="273050" indent="-273050">
              <a:spcBef>
                <a:spcPct val="20000"/>
              </a:spcBef>
              <a:buClr>
                <a:schemeClr val="tx2"/>
              </a:buClr>
              <a:buSzPct val="95000"/>
              <a:buFont typeface="Wingdings 2" pitchFamily="18" charset="2"/>
              <a:buChar char=""/>
              <a:defRPr/>
            </a:pPr>
            <a:endParaRPr lang="en-US" sz="1800" dirty="0">
              <a:latin typeface="+mj-lt"/>
            </a:endParaRPr>
          </a:p>
          <a:p>
            <a:pPr marL="273050" indent="-273050">
              <a:spcBef>
                <a:spcPct val="20000"/>
              </a:spcBef>
              <a:buClr>
                <a:schemeClr val="tx2"/>
              </a:buClr>
              <a:buSzPct val="95000"/>
              <a:buFont typeface="Wingdings 2" pitchFamily="18" charset="2"/>
              <a:buChar char=""/>
              <a:defRPr/>
            </a:pPr>
            <a:endParaRPr lang="en-US" sz="1800" dirty="0">
              <a:latin typeface="+mj-lt"/>
            </a:endParaRPr>
          </a:p>
          <a:p>
            <a:pPr marL="273050" indent="-273050">
              <a:spcBef>
                <a:spcPct val="20000"/>
              </a:spcBef>
              <a:buClr>
                <a:schemeClr val="tx2"/>
              </a:buClr>
              <a:buSzPct val="95000"/>
              <a:buFont typeface="Wingdings 2" pitchFamily="18" charset="2"/>
              <a:buChar char=""/>
              <a:defRPr/>
            </a:pPr>
            <a:endParaRPr lang="en-US" sz="1800" dirty="0">
              <a:latin typeface="+mj-lt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95000"/>
              <a:buFont typeface="Wingdings 2" pitchFamily="18" charset="2"/>
              <a:buChar char=""/>
              <a:defRPr/>
            </a:pPr>
            <a:endParaRPr lang="en-US" sz="1800" dirty="0">
              <a:latin typeface="+mj-lt"/>
            </a:endParaRPr>
          </a:p>
        </p:txBody>
      </p:sp>
      <p:pic>
        <p:nvPicPr>
          <p:cNvPr id="12292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5791200"/>
            <a:ext cx="27432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52400" y="6477000"/>
            <a:ext cx="8839200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B77BF9-CE45-49F9-BE15-9D656DFBA285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Number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2400" y="6477000"/>
            <a:ext cx="8839200" cy="3048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297" name="Slide Number Placeholder 6"/>
          <p:cNvSpPr txBox="1">
            <a:spLocks/>
          </p:cNvSpPr>
          <p:nvPr/>
        </p:nvSpPr>
        <p:spPr bwMode="auto">
          <a:xfrm>
            <a:off x="7620000" y="6415088"/>
            <a:ext cx="12192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D12FE638-851B-4C7E-B233-499C3AF34449}" type="slidenum">
              <a:rPr lang="en-US" sz="1200" b="1">
                <a:solidFill>
                  <a:schemeClr val="bg1"/>
                </a:solidFill>
                <a:latin typeface="Arial" charset="0"/>
              </a:rPr>
              <a:pPr algn="r"/>
              <a:t>17</a:t>
            </a:fld>
            <a:endParaRPr lang="en-US" sz="12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298" name="Footer Placeholder 24"/>
          <p:cNvSpPr txBox="1">
            <a:spLocks/>
          </p:cNvSpPr>
          <p:nvPr/>
        </p:nvSpPr>
        <p:spPr bwMode="auto">
          <a:xfrm>
            <a:off x="6248400" y="6386513"/>
            <a:ext cx="22860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Slide Number </a:t>
            </a:r>
          </a:p>
        </p:txBody>
      </p:sp>
      <p:sp>
        <p:nvSpPr>
          <p:cNvPr id="12299" name="Footer Placeholder 24"/>
          <p:cNvSpPr txBox="1">
            <a:spLocks/>
          </p:cNvSpPr>
          <p:nvPr/>
        </p:nvSpPr>
        <p:spPr bwMode="auto">
          <a:xfrm>
            <a:off x="304800" y="6384925"/>
            <a:ext cx="41910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 b="1">
                <a:solidFill>
                  <a:schemeClr val="bg1"/>
                </a:solidFill>
                <a:latin typeface="Arial" charset="0"/>
              </a:rPr>
              <a:t>Filter Membrane Cleaning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228600" y="1066800"/>
            <a:ext cx="8686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defRPr/>
            </a:pPr>
            <a:endParaRPr lang="en-US" sz="5000" b="1" dirty="0">
              <a:solidFill>
                <a:srgbClr val="0066CC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301" name="Content Placeholder 2"/>
          <p:cNvSpPr>
            <a:spLocks noGrp="1"/>
          </p:cNvSpPr>
          <p:nvPr>
            <p:ph idx="1"/>
          </p:nvPr>
        </p:nvSpPr>
        <p:spPr>
          <a:xfrm>
            <a:off x="1219200" y="2514600"/>
            <a:ext cx="6629400" cy="29718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Pressure increases up to 10%</a:t>
            </a:r>
          </a:p>
          <a:p>
            <a:pPr lvl="1"/>
            <a:r>
              <a:rPr lang="en-US" dirty="0" smtClean="0"/>
              <a:t>Flux decreases up to 10%</a:t>
            </a:r>
          </a:p>
          <a:p>
            <a:pPr lvl="1"/>
            <a:r>
              <a:rPr lang="en-US" dirty="0" smtClean="0"/>
              <a:t>Permeate quality decreases up to 10%</a:t>
            </a:r>
          </a:p>
          <a:p>
            <a:pPr lvl="1"/>
            <a:endParaRPr lang="en-US" dirty="0" smtClean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28600" y="1200150"/>
            <a:ext cx="8686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defRPr/>
            </a:pPr>
            <a:r>
              <a:rPr lang="en-US" sz="4000" b="1" dirty="0">
                <a:solidFill>
                  <a:srgbClr val="0066CC"/>
                </a:solidFill>
                <a:latin typeface="+mj-lt"/>
                <a:ea typeface="+mj-ea"/>
                <a:cs typeface="Arial" pitchFamily="34" charset="0"/>
              </a:rPr>
              <a:t>When </a:t>
            </a:r>
            <a:r>
              <a:rPr lang="en-US" sz="4000" b="1" dirty="0" smtClean="0">
                <a:solidFill>
                  <a:srgbClr val="0066CC"/>
                </a:solidFill>
                <a:latin typeface="+mj-lt"/>
                <a:ea typeface="+mj-ea"/>
                <a:cs typeface="Arial" pitchFamily="34" charset="0"/>
              </a:rPr>
              <a:t>to </a:t>
            </a:r>
            <a:r>
              <a:rPr lang="en-US" sz="4000" b="1" dirty="0">
                <a:solidFill>
                  <a:srgbClr val="0066CC"/>
                </a:solidFill>
                <a:latin typeface="+mj-lt"/>
                <a:ea typeface="+mj-ea"/>
                <a:cs typeface="Arial" pitchFamily="34" charset="0"/>
              </a:rPr>
              <a:t>clean your </a:t>
            </a:r>
            <a:r>
              <a:rPr lang="en-US" sz="4000" b="1" dirty="0" smtClean="0">
                <a:solidFill>
                  <a:srgbClr val="0066CC"/>
                </a:solidFill>
                <a:latin typeface="+mj-lt"/>
                <a:ea typeface="+mj-ea"/>
                <a:cs typeface="Arial" pitchFamily="34" charset="0"/>
              </a:rPr>
              <a:t>membranes?</a:t>
            </a:r>
            <a:endParaRPr lang="en-US" sz="4000" b="1" dirty="0">
              <a:solidFill>
                <a:srgbClr val="0066CC"/>
              </a:solidFill>
              <a:latin typeface="+mj-lt"/>
              <a:ea typeface="+mj-ea"/>
              <a:cs typeface="Arial" pitchFamily="34" charset="0"/>
            </a:endParaRPr>
          </a:p>
        </p:txBody>
      </p:sp>
      <p:pic>
        <p:nvPicPr>
          <p:cNvPr id="6147" name="Picture 3" descr="C:\Users\Temp\AppData\Local\Microsoft\Windows\Temporary Internet Files\Content.IE5\7A42UK4A\MC90033565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4343400"/>
            <a:ext cx="1448703" cy="17526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429000" y="17526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/>
              <a:t>10% RULE</a:t>
            </a:r>
            <a:endParaRPr lang="en-US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2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2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2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1" grpId="0" build="p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7" descr="wav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66CC"/>
                </a:solidFill>
                <a:cs typeface="Arial" pitchFamily="34" charset="0"/>
              </a:rPr>
              <a:t>Permeate Quality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2823"/>
            <a:ext cx="4040188" cy="639762"/>
          </a:xfrm>
        </p:spPr>
        <p:txBody>
          <a:bodyPr/>
          <a:lstStyle/>
          <a:p>
            <a:r>
              <a:rPr lang="en-US" dirty="0" smtClean="0"/>
              <a:t>Methods: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2585"/>
            <a:ext cx="4040188" cy="2473325"/>
          </a:xfrm>
        </p:spPr>
        <p:txBody>
          <a:bodyPr/>
          <a:lstStyle/>
          <a:p>
            <a:r>
              <a:rPr lang="en-US" sz="2200" dirty="0" smtClean="0"/>
              <a:t>HPLC / IC</a:t>
            </a:r>
          </a:p>
          <a:p>
            <a:r>
              <a:rPr lang="en-US" sz="2200" dirty="0" smtClean="0"/>
              <a:t>Conductivity</a:t>
            </a:r>
          </a:p>
          <a:p>
            <a:r>
              <a:rPr lang="en-US" sz="2200" dirty="0" smtClean="0"/>
              <a:t>Hardness</a:t>
            </a:r>
          </a:p>
          <a:p>
            <a:r>
              <a:rPr lang="en-US" sz="2200" dirty="0" smtClean="0"/>
              <a:t>pH</a:t>
            </a:r>
          </a:p>
          <a:p>
            <a:r>
              <a:rPr lang="en-US" sz="2200" dirty="0" smtClean="0"/>
              <a:t>Total dissolved solids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33801" y="1535113"/>
            <a:ext cx="5181600" cy="639762"/>
          </a:xfrm>
        </p:spPr>
        <p:txBody>
          <a:bodyPr>
            <a:normAutofit/>
          </a:bodyPr>
          <a:lstStyle/>
          <a:p>
            <a:pPr algn="ctr"/>
            <a:r>
              <a:rPr lang="en-US" sz="2200" dirty="0" smtClean="0"/>
              <a:t>Typical IC Chromatogram of Anions</a:t>
            </a:r>
            <a:endParaRPr lang="en-US" sz="2200" dirty="0"/>
          </a:p>
        </p:txBody>
      </p:sp>
      <p:grpSp>
        <p:nvGrpSpPr>
          <p:cNvPr id="6" name="Group 19"/>
          <p:cNvGrpSpPr>
            <a:grpSpLocks noGrp="1"/>
          </p:cNvGrpSpPr>
          <p:nvPr/>
        </p:nvGrpSpPr>
        <p:grpSpPr bwMode="auto">
          <a:xfrm>
            <a:off x="3733800" y="2244150"/>
            <a:ext cx="5257800" cy="3951288"/>
            <a:chOff x="838200" y="1295400"/>
            <a:chExt cx="7391400" cy="4361498"/>
          </a:xfrm>
        </p:grpSpPr>
        <p:pic>
          <p:nvPicPr>
            <p:cNvPr id="8" name="Picture 17" descr="IC-standard-mar-11-2011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38200" y="1314450"/>
              <a:ext cx="7391400" cy="4342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 bwMode="auto">
            <a:xfrm>
              <a:off x="838200" y="1295400"/>
              <a:ext cx="7315200" cy="4344040"/>
            </a:xfrm>
            <a:prstGeom prst="rect">
              <a:avLst/>
            </a:prstGeom>
            <a:noFill/>
            <a:ln>
              <a:solidFill>
                <a:srgbClr val="33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74754" name="Picture 2" descr="C:\Users\Temp\AppData\Local\Microsoft\Windows\Temporary Internet Files\Content.IE5\7A42UK4A\MC900238286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7914" y="4343400"/>
            <a:ext cx="2671762" cy="19939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52400" y="6477000"/>
            <a:ext cx="8839200" cy="3048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Slide Number Placeholder 6"/>
          <p:cNvSpPr txBox="1">
            <a:spLocks/>
          </p:cNvSpPr>
          <p:nvPr/>
        </p:nvSpPr>
        <p:spPr bwMode="auto">
          <a:xfrm>
            <a:off x="7620000" y="6415088"/>
            <a:ext cx="12192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65FE4325-EE9C-4293-8E1E-4F807C6CE5A0}" type="slidenum">
              <a:rPr lang="en-US" sz="1200" b="1">
                <a:solidFill>
                  <a:schemeClr val="bg1"/>
                </a:solidFill>
                <a:latin typeface="Arial" charset="0"/>
              </a:rPr>
              <a:pPr algn="r"/>
              <a:t>18</a:t>
            </a:fld>
            <a:endParaRPr lang="en-US" sz="1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" name="Footer Placeholder 24"/>
          <p:cNvSpPr txBox="1">
            <a:spLocks/>
          </p:cNvSpPr>
          <p:nvPr/>
        </p:nvSpPr>
        <p:spPr bwMode="auto">
          <a:xfrm>
            <a:off x="6248400" y="6386513"/>
            <a:ext cx="22860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Slide Number </a:t>
            </a:r>
          </a:p>
        </p:txBody>
      </p:sp>
      <p:sp>
        <p:nvSpPr>
          <p:cNvPr id="15" name="Footer Placeholder 24"/>
          <p:cNvSpPr txBox="1">
            <a:spLocks/>
          </p:cNvSpPr>
          <p:nvPr/>
        </p:nvSpPr>
        <p:spPr bwMode="auto">
          <a:xfrm>
            <a:off x="304800" y="6384925"/>
            <a:ext cx="41910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 b="1">
                <a:solidFill>
                  <a:schemeClr val="bg1"/>
                </a:solidFill>
                <a:latin typeface="Arial" charset="0"/>
              </a:rPr>
              <a:t>Filter Membrane Cleaning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7" descr="wav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457200" y="1295400"/>
            <a:ext cx="8229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chemeClr val="tx2"/>
              </a:buClr>
              <a:buSzPct val="95000"/>
              <a:buFont typeface="Wingdings 2" pitchFamily="18" charset="2"/>
              <a:buChar char=""/>
              <a:defRPr/>
            </a:pPr>
            <a:endParaRPr lang="en-US" sz="1800" dirty="0">
              <a:latin typeface="+mj-lt"/>
            </a:endParaRPr>
          </a:p>
          <a:p>
            <a:pPr marL="273050" indent="-273050">
              <a:spcBef>
                <a:spcPct val="20000"/>
              </a:spcBef>
              <a:buClr>
                <a:schemeClr val="tx2"/>
              </a:buClr>
              <a:buSzPct val="95000"/>
              <a:buFont typeface="Wingdings 2" pitchFamily="18" charset="2"/>
              <a:buChar char=""/>
              <a:defRPr/>
            </a:pPr>
            <a:endParaRPr lang="en-US" sz="1800" dirty="0">
              <a:latin typeface="+mj-lt"/>
            </a:endParaRPr>
          </a:p>
          <a:p>
            <a:pPr marL="273050" indent="-273050">
              <a:spcBef>
                <a:spcPct val="20000"/>
              </a:spcBef>
              <a:buClr>
                <a:schemeClr val="tx2"/>
              </a:buClr>
              <a:buSzPct val="95000"/>
              <a:buFont typeface="Wingdings 2" pitchFamily="18" charset="2"/>
              <a:buChar char=""/>
              <a:defRPr/>
            </a:pPr>
            <a:endParaRPr lang="en-US" sz="1800" dirty="0">
              <a:latin typeface="+mj-lt"/>
            </a:endParaRPr>
          </a:p>
          <a:p>
            <a:pPr marL="273050" indent="-273050">
              <a:spcBef>
                <a:spcPct val="20000"/>
              </a:spcBef>
              <a:buClr>
                <a:schemeClr val="tx2"/>
              </a:buClr>
              <a:buSzPct val="95000"/>
              <a:buFont typeface="Wingdings 2" pitchFamily="18" charset="2"/>
              <a:buChar char=""/>
              <a:defRPr/>
            </a:pPr>
            <a:endParaRPr lang="en-US" sz="1800" dirty="0">
              <a:latin typeface="+mj-lt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95000"/>
              <a:buFont typeface="Wingdings 2" pitchFamily="18" charset="2"/>
              <a:buChar char=""/>
              <a:defRPr/>
            </a:pPr>
            <a:endParaRPr lang="en-US" sz="18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477000"/>
            <a:ext cx="8839200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A6EA-143B-4B2B-ABCE-393DD179DF76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Number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2400" y="6477000"/>
            <a:ext cx="8839200" cy="3048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416" name="Slide Number Placeholder 6"/>
          <p:cNvSpPr txBox="1">
            <a:spLocks/>
          </p:cNvSpPr>
          <p:nvPr/>
        </p:nvSpPr>
        <p:spPr bwMode="auto">
          <a:xfrm>
            <a:off x="7620000" y="6415088"/>
            <a:ext cx="12192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58D3B9A6-7608-4D9B-BBA0-D22572F951EF}" type="slidenum">
              <a:rPr lang="en-US" sz="1200" b="1">
                <a:solidFill>
                  <a:schemeClr val="bg1"/>
                </a:solidFill>
                <a:latin typeface="Arial" charset="0"/>
              </a:rPr>
              <a:pPr algn="r"/>
              <a:t>19</a:t>
            </a:fld>
            <a:endParaRPr lang="en-US" sz="12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417" name="Footer Placeholder 24"/>
          <p:cNvSpPr txBox="1">
            <a:spLocks/>
          </p:cNvSpPr>
          <p:nvPr/>
        </p:nvSpPr>
        <p:spPr bwMode="auto">
          <a:xfrm>
            <a:off x="6248400" y="6386513"/>
            <a:ext cx="22860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Slide Number </a:t>
            </a:r>
          </a:p>
        </p:txBody>
      </p:sp>
      <p:sp>
        <p:nvSpPr>
          <p:cNvPr id="17418" name="Footer Placeholder 24"/>
          <p:cNvSpPr txBox="1">
            <a:spLocks/>
          </p:cNvSpPr>
          <p:nvPr/>
        </p:nvSpPr>
        <p:spPr bwMode="auto">
          <a:xfrm>
            <a:off x="304800" y="6384925"/>
            <a:ext cx="41910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 b="1">
                <a:solidFill>
                  <a:schemeClr val="bg1"/>
                </a:solidFill>
                <a:latin typeface="Arial" charset="0"/>
              </a:rPr>
              <a:t>Filter Membrane Cleaning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1066800" y="1520391"/>
          <a:ext cx="6934200" cy="472800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1146"/>
                <a:gridCol w="1575954"/>
                <a:gridCol w="1733550"/>
                <a:gridCol w="1733550"/>
              </a:tblGrid>
              <a:tr h="857751">
                <a:tc>
                  <a:txBody>
                    <a:bodyPr/>
                    <a:lstStyle/>
                    <a:p>
                      <a:r>
                        <a:rPr lang="en-US" dirty="0" smtClean="0"/>
                        <a:t>Industry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Primary </a:t>
                      </a:r>
                      <a:r>
                        <a:rPr lang="en-US" dirty="0" err="1" smtClean="0"/>
                        <a:t>Foulant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Secondary </a:t>
                      </a:r>
                      <a:r>
                        <a:rPr lang="en-US" dirty="0" err="1" smtClean="0"/>
                        <a:t>Foulant</a:t>
                      </a:r>
                      <a:r>
                        <a:rPr lang="en-US" dirty="0" smtClean="0"/>
                        <a:t>(s)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Cleaner Type(s)</a:t>
                      </a:r>
                      <a:endParaRPr lang="en-US" dirty="0"/>
                    </a:p>
                  </a:txBody>
                  <a:tcPr/>
                </a:tc>
              </a:tr>
              <a:tr h="5524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Municipal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Wastewater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Oils, greases, scale, natural organic matter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Metals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Alkaline</a:t>
                      </a:r>
                      <a:endParaRPr lang="en-US" sz="1600" dirty="0"/>
                    </a:p>
                  </a:txBody>
                  <a:tcPr/>
                </a:tc>
              </a:tr>
              <a:tr h="7850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Metalworking</a:t>
                      </a:r>
                    </a:p>
                    <a:p>
                      <a:r>
                        <a:rPr lang="en-US" sz="1600" dirty="0" smtClean="0"/>
                        <a:t>(Industrial </a:t>
                      </a:r>
                    </a:p>
                    <a:p>
                      <a:r>
                        <a:rPr lang="en-US" sz="1600" dirty="0" smtClean="0"/>
                        <a:t>Waste</a:t>
                      </a:r>
                      <a:r>
                        <a:rPr lang="en-US" sz="1600" baseline="0" dirty="0" smtClean="0"/>
                        <a:t> Water)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Oils, greases, salts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Metals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Alkaline or</a:t>
                      </a:r>
                      <a:r>
                        <a:rPr lang="en-US" sz="1600" baseline="0" dirty="0" smtClean="0"/>
                        <a:t>  Acid</a:t>
                      </a:r>
                      <a:endParaRPr lang="en-US" sz="1600" dirty="0"/>
                    </a:p>
                  </a:txBody>
                  <a:tcPr/>
                </a:tc>
              </a:tr>
              <a:tr h="7850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Pharmaceutical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Proteins</a:t>
                      </a:r>
                    </a:p>
                    <a:p>
                      <a:r>
                        <a:rPr lang="en-US" sz="1600" dirty="0" smtClean="0"/>
                        <a:t>Oils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Oils</a:t>
                      </a:r>
                    </a:p>
                    <a:p>
                      <a:r>
                        <a:rPr lang="en-US" sz="1600" dirty="0" smtClean="0"/>
                        <a:t>Proteins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Enzyme or Alkaline</a:t>
                      </a:r>
                      <a:endParaRPr lang="en-US" sz="1600" dirty="0"/>
                    </a:p>
                  </a:txBody>
                  <a:tcPr/>
                </a:tc>
              </a:tr>
              <a:tr h="58152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Dairy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Milkstone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Protein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Acid</a:t>
                      </a:r>
                      <a:r>
                        <a:rPr lang="en-US" sz="1600" baseline="0" dirty="0" smtClean="0"/>
                        <a:t> or Enzyme</a:t>
                      </a:r>
                      <a:endParaRPr lang="en-US" sz="1600" dirty="0"/>
                    </a:p>
                  </a:txBody>
                  <a:tcPr/>
                </a:tc>
              </a:tr>
              <a:tr h="85775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Food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Oils</a:t>
                      </a:r>
                    </a:p>
                    <a:p>
                      <a:r>
                        <a:rPr lang="en-US" sz="1600" dirty="0" smtClean="0"/>
                        <a:t>Protein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Protein</a:t>
                      </a:r>
                    </a:p>
                    <a:p>
                      <a:r>
                        <a:rPr lang="en-US" sz="1600" dirty="0" smtClean="0"/>
                        <a:t>Oil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Alkaline or Enzyme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0" y="9144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66CC"/>
                </a:solidFill>
                <a:latin typeface="+mj-lt"/>
              </a:rPr>
              <a:t>Match soil to cleaner </a:t>
            </a:r>
            <a:r>
              <a:rPr lang="en-US" sz="2800" b="1" dirty="0">
                <a:latin typeface="+mj-lt"/>
              </a:rPr>
              <a:t>- Soils in Major Industries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17" descr="wav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600"/>
            <a:ext cx="914400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5791200"/>
            <a:ext cx="27432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52400" y="6477000"/>
            <a:ext cx="8839200" cy="3048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126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415088"/>
            <a:ext cx="1219200" cy="4286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2D5176-12C7-4DFF-88EE-FCA958A8C132}" type="slidenum">
              <a:rPr lang="en-US" b="1" smtClean="0">
                <a:solidFill>
                  <a:schemeClr val="bg1"/>
                </a:solidFill>
                <a:latin typeface="Arial" charset="0"/>
              </a:rPr>
              <a:pPr/>
              <a:t>2</a:t>
            </a:fld>
            <a:endParaRPr lang="en-US" b="1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52400" y="819150"/>
            <a:ext cx="822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defRPr/>
            </a:pPr>
            <a:r>
              <a:rPr lang="en-US" sz="3600" b="1" dirty="0">
                <a:solidFill>
                  <a:srgbClr val="0066CC"/>
                </a:solidFill>
                <a:latin typeface="+mj-lt"/>
                <a:ea typeface="+mj-ea"/>
                <a:cs typeface="Arial" pitchFamily="34" charset="0"/>
              </a:rPr>
              <a:t>Presenter Overview</a:t>
            </a:r>
          </a:p>
        </p:txBody>
      </p:sp>
      <p:sp>
        <p:nvSpPr>
          <p:cNvPr id="512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295400"/>
            <a:ext cx="5638800" cy="1295400"/>
          </a:xfrm>
        </p:spPr>
        <p:txBody>
          <a:bodyPr anchor="ctr">
            <a:noAutofit/>
          </a:bodyPr>
          <a:lstStyle/>
          <a:p>
            <a:pPr marL="0" indent="0" eaLnBrk="1" hangingPunct="1">
              <a:lnSpc>
                <a:spcPct val="90000"/>
              </a:lnSpc>
              <a:buClr>
                <a:schemeClr val="tx2"/>
              </a:buClr>
              <a:buFont typeface="Arial" charset="0"/>
              <a:buNone/>
            </a:pPr>
            <a:r>
              <a:rPr lang="en-US" sz="1800" dirty="0" smtClean="0">
                <a:cs typeface="Arial" charset="0"/>
              </a:rPr>
              <a:t>International Products Corporation, incorporated in 1923, manufactures specialty cleaners and lubricants.   The company has a history of over 30 years of successful selling to the filter membrane industry.</a:t>
            </a:r>
          </a:p>
        </p:txBody>
      </p:sp>
      <p:sp>
        <p:nvSpPr>
          <p:cNvPr id="5129" name="Rectangle 3"/>
          <p:cNvSpPr txBox="1">
            <a:spLocks noChangeArrowheads="1"/>
          </p:cNvSpPr>
          <p:nvPr/>
        </p:nvSpPr>
        <p:spPr bwMode="auto">
          <a:xfrm>
            <a:off x="457200" y="2286000"/>
            <a:ext cx="571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 2" pitchFamily="18" charset="2"/>
              <a:buNone/>
            </a:pPr>
            <a:r>
              <a:rPr lang="en-US" sz="1800" dirty="0">
                <a:cs typeface="Arial" charset="0"/>
              </a:rPr>
              <a:t>All products are manufactured in the U.S.A. in their New Jersey headquarters and are available worldwide.</a:t>
            </a:r>
          </a:p>
        </p:txBody>
      </p:sp>
      <p:sp>
        <p:nvSpPr>
          <p:cNvPr id="5130" name="Rectangle 3"/>
          <p:cNvSpPr txBox="1">
            <a:spLocks noChangeArrowheads="1"/>
          </p:cNvSpPr>
          <p:nvPr/>
        </p:nvSpPr>
        <p:spPr bwMode="auto">
          <a:xfrm>
            <a:off x="457200" y="3200400"/>
            <a:ext cx="541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Clr>
                <a:schemeClr val="tx2"/>
              </a:buClr>
              <a:buFont typeface="Wingdings 2" pitchFamily="18" charset="2"/>
              <a:buNone/>
            </a:pPr>
            <a:r>
              <a:rPr lang="en-US" dirty="0" smtClean="0">
                <a:cs typeface="Arial" charset="0"/>
              </a:rPr>
              <a:t>An ISO 9001:2008 Certified Company</a:t>
            </a:r>
            <a:endParaRPr lang="en-US" dirty="0">
              <a:cs typeface="Arial" charset="0"/>
            </a:endParaRPr>
          </a:p>
        </p:txBody>
      </p:sp>
      <p:pic>
        <p:nvPicPr>
          <p:cNvPr id="12" name="Picture 11" descr="buildi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202363" y="1371600"/>
            <a:ext cx="2624137" cy="1752600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60950" y="3276600"/>
            <a:ext cx="3778250" cy="2209800"/>
          </a:xfrm>
          <a:prstGeom prst="rect">
            <a:avLst/>
          </a:prstGeom>
          <a:noFill/>
          <a:ln w="9525" cap="flat" cmpd="sng">
            <a:solidFill>
              <a:schemeClr val="bg2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5132" name="Footer Placeholder 24"/>
          <p:cNvSpPr>
            <a:spLocks noGrp="1"/>
          </p:cNvSpPr>
          <p:nvPr>
            <p:ph type="ftr" sz="quarter" idx="11"/>
          </p:nvPr>
        </p:nvSpPr>
        <p:spPr bwMode="auto">
          <a:xfrm>
            <a:off x="6248400" y="6386513"/>
            <a:ext cx="2286000" cy="4413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/>
            <a:r>
              <a:rPr lang="en-US" b="1" smtClean="0">
                <a:solidFill>
                  <a:schemeClr val="bg1"/>
                </a:solidFill>
                <a:latin typeface="Arial" charset="0"/>
              </a:rPr>
              <a:t>Slide Number </a:t>
            </a:r>
          </a:p>
        </p:txBody>
      </p:sp>
      <p:sp>
        <p:nvSpPr>
          <p:cNvPr id="5133" name="Footer Placeholder 24"/>
          <p:cNvSpPr txBox="1">
            <a:spLocks/>
          </p:cNvSpPr>
          <p:nvPr/>
        </p:nvSpPr>
        <p:spPr bwMode="auto">
          <a:xfrm>
            <a:off x="304800" y="6384925"/>
            <a:ext cx="41910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 b="1">
                <a:solidFill>
                  <a:schemeClr val="bg1"/>
                </a:solidFill>
                <a:latin typeface="Arial" charset="0"/>
              </a:rPr>
              <a:t>Filter Membrane Cleaning</a:t>
            </a:r>
          </a:p>
        </p:txBody>
      </p:sp>
      <p:pic>
        <p:nvPicPr>
          <p:cNvPr id="50177" name="Picture 1" descr="C:\Users\CharlesSR\Desktop\webinar pics\CleanerGroupPhot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16769" y="3581400"/>
            <a:ext cx="1988431" cy="2776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7" descr="wav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457200" y="1295400"/>
            <a:ext cx="8229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chemeClr val="tx2"/>
              </a:buClr>
              <a:buSzPct val="95000"/>
              <a:buFont typeface="Wingdings 2" pitchFamily="18" charset="2"/>
              <a:buChar char=""/>
              <a:defRPr/>
            </a:pPr>
            <a:endParaRPr lang="en-US" sz="1800" dirty="0">
              <a:latin typeface="+mj-lt"/>
            </a:endParaRPr>
          </a:p>
          <a:p>
            <a:pPr marL="273050" indent="-273050">
              <a:spcBef>
                <a:spcPct val="20000"/>
              </a:spcBef>
              <a:buClr>
                <a:schemeClr val="tx2"/>
              </a:buClr>
              <a:buSzPct val="95000"/>
              <a:buFont typeface="Wingdings 2" pitchFamily="18" charset="2"/>
              <a:buChar char=""/>
              <a:defRPr/>
            </a:pPr>
            <a:endParaRPr lang="en-US" sz="1800" dirty="0">
              <a:latin typeface="+mj-lt"/>
            </a:endParaRPr>
          </a:p>
          <a:p>
            <a:pPr marL="273050" indent="-273050">
              <a:spcBef>
                <a:spcPct val="20000"/>
              </a:spcBef>
              <a:buClr>
                <a:schemeClr val="tx2"/>
              </a:buClr>
              <a:buSzPct val="95000"/>
              <a:buFont typeface="Wingdings 2" pitchFamily="18" charset="2"/>
              <a:buChar char=""/>
              <a:defRPr/>
            </a:pPr>
            <a:endParaRPr lang="en-US" sz="1800" dirty="0">
              <a:latin typeface="+mj-lt"/>
            </a:endParaRPr>
          </a:p>
          <a:p>
            <a:pPr marL="273050" indent="-273050">
              <a:spcBef>
                <a:spcPct val="20000"/>
              </a:spcBef>
              <a:buClr>
                <a:schemeClr val="tx2"/>
              </a:buClr>
              <a:buSzPct val="95000"/>
              <a:buFont typeface="Wingdings 2" pitchFamily="18" charset="2"/>
              <a:buChar char=""/>
              <a:defRPr/>
            </a:pPr>
            <a:endParaRPr lang="en-US" sz="1800" dirty="0">
              <a:latin typeface="+mj-lt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95000"/>
              <a:buFont typeface="Wingdings 2" pitchFamily="18" charset="2"/>
              <a:buChar char=""/>
              <a:defRPr/>
            </a:pPr>
            <a:endParaRPr lang="en-US" sz="18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477000"/>
            <a:ext cx="8839200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343701-D849-461A-9005-CCFA05FCD3BD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Number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2400" y="6477000"/>
            <a:ext cx="8839200" cy="3048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608" name="Slide Number Placeholder 6"/>
          <p:cNvSpPr txBox="1">
            <a:spLocks/>
          </p:cNvSpPr>
          <p:nvPr/>
        </p:nvSpPr>
        <p:spPr bwMode="auto">
          <a:xfrm>
            <a:off x="7620000" y="6415088"/>
            <a:ext cx="12192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6BD88180-F9CB-4EEE-A20D-899D1F3783BD}" type="slidenum">
              <a:rPr lang="en-US" sz="1200" b="1">
                <a:solidFill>
                  <a:schemeClr val="bg1"/>
                </a:solidFill>
                <a:latin typeface="Arial" charset="0"/>
              </a:rPr>
              <a:pPr algn="r"/>
              <a:t>20</a:t>
            </a:fld>
            <a:endParaRPr lang="en-US" sz="12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5609" name="Footer Placeholder 24"/>
          <p:cNvSpPr txBox="1">
            <a:spLocks/>
          </p:cNvSpPr>
          <p:nvPr/>
        </p:nvSpPr>
        <p:spPr bwMode="auto">
          <a:xfrm>
            <a:off x="6248400" y="6386513"/>
            <a:ext cx="22860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Slide Number </a:t>
            </a:r>
          </a:p>
        </p:txBody>
      </p:sp>
      <p:sp>
        <p:nvSpPr>
          <p:cNvPr id="25610" name="Footer Placeholder 24"/>
          <p:cNvSpPr txBox="1">
            <a:spLocks/>
          </p:cNvSpPr>
          <p:nvPr/>
        </p:nvSpPr>
        <p:spPr bwMode="auto">
          <a:xfrm>
            <a:off x="304800" y="6384925"/>
            <a:ext cx="41910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 b="1">
                <a:solidFill>
                  <a:schemeClr val="bg1"/>
                </a:solidFill>
                <a:latin typeface="Arial" charset="0"/>
              </a:rPr>
              <a:t>Filter Membrane Cleaning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905000" y="1828800"/>
            <a:ext cx="6019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ext Placeholder 2"/>
          <p:cNvSpPr txBox="1">
            <a:spLocks/>
          </p:cNvSpPr>
          <p:nvPr/>
        </p:nvSpPr>
        <p:spPr bwMode="auto">
          <a:xfrm>
            <a:off x="457200" y="1600200"/>
            <a:ext cx="5410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>
                <a:latin typeface="+mn-lt"/>
              </a:rPr>
              <a:t>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>
              <a:latin typeface="+mn-lt"/>
            </a:endParaRP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0" y="849959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0066CC"/>
                </a:solidFill>
                <a:latin typeface="+mj-lt"/>
              </a:rPr>
              <a:t>Laboratory Cleaning Experiments</a:t>
            </a:r>
            <a:endParaRPr lang="en-US" sz="3600" dirty="0">
              <a:solidFill>
                <a:srgbClr val="0066CC"/>
              </a:solidFill>
              <a:latin typeface="+mj-lt"/>
            </a:endParaRPr>
          </a:p>
        </p:txBody>
      </p:sp>
      <p:sp>
        <p:nvSpPr>
          <p:cNvPr id="17" name="TextBox 9"/>
          <p:cNvSpPr txBox="1">
            <a:spLocks noChangeArrowheads="1"/>
          </p:cNvSpPr>
          <p:nvPr/>
        </p:nvSpPr>
        <p:spPr bwMode="auto">
          <a:xfrm>
            <a:off x="838200" y="1394313"/>
            <a:ext cx="73914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2575" indent="-282575">
              <a:buFont typeface="Arial" charset="0"/>
              <a:buChar char="•"/>
              <a:defRPr/>
            </a:pPr>
            <a:r>
              <a:rPr lang="en-US" sz="2400" dirty="0">
                <a:latin typeface="+mj-lt"/>
              </a:rPr>
              <a:t>Equipment </a:t>
            </a:r>
            <a:r>
              <a:rPr lang="en-US" sz="2400" dirty="0" smtClean="0">
                <a:latin typeface="+mj-lt"/>
              </a:rPr>
              <a:t>used:</a:t>
            </a:r>
          </a:p>
          <a:p>
            <a:pPr marL="739775" lvl="1" indent="-282575">
              <a:buFontTx/>
              <a:buChar char="-"/>
              <a:defRPr/>
            </a:pPr>
            <a:r>
              <a:rPr lang="en-US" sz="2000" dirty="0" smtClean="0">
                <a:latin typeface="+mj-lt"/>
              </a:rPr>
              <a:t>Cross flow </a:t>
            </a:r>
            <a:r>
              <a:rPr lang="en-US" sz="2000" dirty="0" err="1" smtClean="0">
                <a:latin typeface="+mj-lt"/>
              </a:rPr>
              <a:t>benchtop</a:t>
            </a:r>
            <a:r>
              <a:rPr lang="en-US" sz="2000" dirty="0" smtClean="0">
                <a:latin typeface="+mj-lt"/>
              </a:rPr>
              <a:t> filtration unit</a:t>
            </a:r>
          </a:p>
          <a:p>
            <a:pPr marL="282575" indent="-282575">
              <a:buFont typeface="Arial" charset="0"/>
              <a:buChar char="•"/>
              <a:defRPr/>
            </a:pPr>
            <a:r>
              <a:rPr lang="en-US" sz="2400" dirty="0" smtClean="0">
                <a:latin typeface="+mj-lt"/>
              </a:rPr>
              <a:t>Membrane used: </a:t>
            </a:r>
          </a:p>
          <a:p>
            <a:pPr marL="739775" lvl="1" indent="-282575">
              <a:buFontTx/>
              <a:buChar char="-"/>
              <a:defRPr/>
            </a:pPr>
            <a:r>
              <a:rPr lang="en-US" sz="2000" dirty="0" err="1" smtClean="0">
                <a:latin typeface="+mj-lt"/>
              </a:rPr>
              <a:t>Polyethersulfone</a:t>
            </a:r>
            <a:r>
              <a:rPr lang="en-US" sz="2000" dirty="0" smtClean="0">
                <a:latin typeface="+mj-lt"/>
              </a:rPr>
              <a:t> UF 5000 MWCO</a:t>
            </a:r>
          </a:p>
          <a:p>
            <a:pPr marL="282575" indent="-282575">
              <a:buFont typeface="Arial" charset="0"/>
              <a:buChar char="•"/>
              <a:defRPr/>
            </a:pPr>
            <a:r>
              <a:rPr lang="en-US" sz="2400" dirty="0" err="1" smtClean="0">
                <a:latin typeface="+mj-lt"/>
              </a:rPr>
              <a:t>Foulants</a:t>
            </a:r>
            <a:r>
              <a:rPr lang="en-US" sz="2400" dirty="0" smtClean="0">
                <a:latin typeface="+mj-lt"/>
              </a:rPr>
              <a:t> used:</a:t>
            </a:r>
          </a:p>
          <a:p>
            <a:pPr marL="739775" lvl="1" indent="-282575">
              <a:buFontTx/>
              <a:buChar char="-"/>
              <a:defRPr/>
            </a:pPr>
            <a:r>
              <a:rPr lang="en-US" sz="2000" dirty="0" smtClean="0">
                <a:latin typeface="+mj-lt"/>
              </a:rPr>
              <a:t>Emulsified coolant</a:t>
            </a:r>
          </a:p>
          <a:p>
            <a:pPr marL="282575" indent="-282575">
              <a:buFont typeface="Arial" charset="0"/>
              <a:buChar char="•"/>
              <a:defRPr/>
            </a:pPr>
            <a:r>
              <a:rPr lang="en-US" sz="2400" dirty="0" smtClean="0">
                <a:latin typeface="+mj-lt"/>
              </a:rPr>
              <a:t>Make-Up Water:</a:t>
            </a:r>
          </a:p>
          <a:p>
            <a:pPr marL="739775" lvl="1" indent="-282575">
              <a:buFontTx/>
              <a:buChar char="-"/>
              <a:defRPr/>
            </a:pPr>
            <a:r>
              <a:rPr lang="en-US" sz="2000" dirty="0" smtClean="0">
                <a:latin typeface="+mj-lt"/>
              </a:rPr>
              <a:t>RO or hard water </a:t>
            </a:r>
            <a:r>
              <a:rPr lang="en-US" sz="1800" dirty="0" smtClean="0">
                <a:latin typeface="+mj-lt"/>
              </a:rPr>
              <a:t>(200 </a:t>
            </a:r>
            <a:r>
              <a:rPr lang="en-US" sz="1800" dirty="0" err="1" smtClean="0">
                <a:latin typeface="+mj-lt"/>
              </a:rPr>
              <a:t>ppm</a:t>
            </a:r>
            <a:r>
              <a:rPr lang="en-US" sz="1800" dirty="0" smtClean="0">
                <a:latin typeface="+mj-lt"/>
              </a:rPr>
              <a:t>) </a:t>
            </a:r>
            <a:r>
              <a:rPr lang="en-US" sz="2000" dirty="0" smtClean="0">
                <a:latin typeface="+mj-lt"/>
              </a:rPr>
              <a:t>as indicated</a:t>
            </a:r>
          </a:p>
          <a:p>
            <a:pPr marL="282575" indent="-282575">
              <a:buFont typeface="Arial" charset="0"/>
              <a:buChar char="•"/>
              <a:defRPr/>
            </a:pPr>
            <a:r>
              <a:rPr lang="en-US" sz="2400" dirty="0" smtClean="0">
                <a:latin typeface="+mj-lt"/>
              </a:rPr>
              <a:t>2</a:t>
            </a:r>
            <a:r>
              <a:rPr lang="en-US" sz="2400" dirty="0">
                <a:latin typeface="+mj-lt"/>
              </a:rPr>
              <a:t>% </a:t>
            </a:r>
            <a:r>
              <a:rPr lang="en-US" sz="2400" dirty="0" smtClean="0">
                <a:latin typeface="+mj-lt"/>
              </a:rPr>
              <a:t>Cleaner </a:t>
            </a:r>
            <a:r>
              <a:rPr lang="en-US" sz="2400" dirty="0">
                <a:latin typeface="+mj-lt"/>
              </a:rPr>
              <a:t>concentration at room temperature</a:t>
            </a:r>
          </a:p>
          <a:p>
            <a:pPr marL="282575" indent="-282575">
              <a:buFont typeface="Arial" charset="0"/>
              <a:buChar char="•"/>
              <a:defRPr/>
            </a:pPr>
            <a:r>
              <a:rPr lang="en-US" sz="2400" dirty="0">
                <a:latin typeface="+mj-lt"/>
              </a:rPr>
              <a:t>Typical baseline flux values:</a:t>
            </a:r>
          </a:p>
          <a:p>
            <a:pPr marL="739775" lvl="1" indent="-282575">
              <a:buFontTx/>
              <a:buChar char="-"/>
              <a:defRPr/>
            </a:pPr>
            <a:r>
              <a:rPr lang="en-US" dirty="0" smtClean="0"/>
              <a:t>~ 35 Gal/ft2/day</a:t>
            </a:r>
          </a:p>
          <a:p>
            <a:pPr marL="282575" indent="-282575">
              <a:buFont typeface="Arial" charset="0"/>
              <a:buChar char="•"/>
              <a:defRPr/>
            </a:pPr>
            <a:r>
              <a:rPr lang="en-US" sz="2400" dirty="0" smtClean="0"/>
              <a:t>Standard rinse cycle:</a:t>
            </a:r>
          </a:p>
          <a:p>
            <a:pPr marL="739775" lvl="1" indent="-282575">
              <a:buFontTx/>
              <a:buChar char="-"/>
              <a:defRPr/>
            </a:pPr>
            <a:r>
              <a:rPr lang="en-US" dirty="0" smtClean="0"/>
              <a:t>One hour at 200 PSIGs</a:t>
            </a:r>
          </a:p>
          <a:p>
            <a:pPr marL="282575" indent="-282575">
              <a:buFont typeface="Arial" charset="0"/>
              <a:buChar char="•"/>
              <a:defRPr/>
            </a:pPr>
            <a:r>
              <a:rPr lang="en-US" sz="2400" dirty="0" smtClean="0"/>
              <a:t>Standard fouling and cleaning cycle:</a:t>
            </a:r>
          </a:p>
          <a:p>
            <a:pPr marL="739775" lvl="1" indent="-282575">
              <a:buFontTx/>
              <a:buChar char="-"/>
              <a:defRPr/>
            </a:pPr>
            <a:r>
              <a:rPr lang="en-US" dirty="0" smtClean="0"/>
              <a:t>Thirty minutes at 400 PSIGs</a:t>
            </a:r>
          </a:p>
          <a:p>
            <a:pPr marL="282575" indent="-282575">
              <a:defRPr/>
            </a:pPr>
            <a:endParaRPr lang="en-US" dirty="0" smtClean="0"/>
          </a:p>
          <a:p>
            <a:pPr marL="282575" indent="-282575">
              <a:defRPr/>
            </a:pPr>
            <a:endParaRPr lang="en-US" sz="20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SC09673!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600200"/>
            <a:ext cx="5236162" cy="3505200"/>
          </a:xfrm>
          <a:prstGeom prst="rect">
            <a:avLst/>
          </a:prstGeom>
        </p:spPr>
      </p:pic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4200098" y="3429000"/>
          <a:ext cx="4867702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Microsoft Office Word 2007 Document" r:id="rId6" imgW="8502499" imgH="6060661" progId="Word.Document.12">
                  <p:embed/>
                </p:oleObj>
              </mc:Choice>
              <mc:Fallback>
                <p:oleObj name="Microsoft Office Word 2007 Document" r:id="rId6" imgW="8502499" imgH="6060661" progId="Word.Document.1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0098" y="3429000"/>
                        <a:ext cx="4867702" cy="304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381000" y="1295400"/>
            <a:ext cx="8229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chemeClr val="tx2"/>
              </a:buClr>
              <a:buSzPct val="95000"/>
              <a:buFont typeface="Wingdings 2" pitchFamily="18" charset="2"/>
              <a:buChar char=""/>
              <a:defRPr/>
            </a:pPr>
            <a:endParaRPr lang="en-US" sz="1800" dirty="0">
              <a:latin typeface="+mj-lt"/>
            </a:endParaRPr>
          </a:p>
          <a:p>
            <a:pPr marL="273050" indent="-273050">
              <a:spcBef>
                <a:spcPct val="20000"/>
              </a:spcBef>
              <a:buClr>
                <a:schemeClr val="tx2"/>
              </a:buClr>
              <a:buSzPct val="95000"/>
              <a:buFont typeface="Wingdings 2" pitchFamily="18" charset="2"/>
              <a:buChar char=""/>
              <a:defRPr/>
            </a:pPr>
            <a:endParaRPr lang="en-US" sz="1800" dirty="0">
              <a:latin typeface="+mj-lt"/>
            </a:endParaRPr>
          </a:p>
          <a:p>
            <a:pPr marL="273050" indent="-273050">
              <a:spcBef>
                <a:spcPct val="20000"/>
              </a:spcBef>
              <a:buClr>
                <a:schemeClr val="tx2"/>
              </a:buClr>
              <a:buSzPct val="95000"/>
              <a:buFont typeface="Wingdings 2" pitchFamily="18" charset="2"/>
              <a:buChar char=""/>
              <a:defRPr/>
            </a:pPr>
            <a:endParaRPr lang="en-US" sz="1800" dirty="0">
              <a:latin typeface="+mj-lt"/>
            </a:endParaRPr>
          </a:p>
          <a:p>
            <a:pPr marL="273050" indent="-273050">
              <a:spcBef>
                <a:spcPct val="20000"/>
              </a:spcBef>
              <a:buClr>
                <a:schemeClr val="tx2"/>
              </a:buClr>
              <a:buSzPct val="95000"/>
              <a:buFont typeface="Wingdings 2" pitchFamily="18" charset="2"/>
              <a:buChar char=""/>
              <a:defRPr/>
            </a:pPr>
            <a:endParaRPr lang="en-US" sz="1800" dirty="0">
              <a:latin typeface="+mj-lt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95000"/>
              <a:buFont typeface="Wingdings 2" pitchFamily="18" charset="2"/>
              <a:buChar char=""/>
              <a:defRPr/>
            </a:pPr>
            <a:endParaRPr lang="en-US" sz="18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477000"/>
            <a:ext cx="8839200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878888-9E82-4C79-8577-8F7A3567E4B1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Number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2400" y="6477000"/>
            <a:ext cx="8839200" cy="3048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2" name="Slide Number Placeholder 6"/>
          <p:cNvSpPr txBox="1">
            <a:spLocks/>
          </p:cNvSpPr>
          <p:nvPr/>
        </p:nvSpPr>
        <p:spPr bwMode="auto">
          <a:xfrm>
            <a:off x="7620000" y="6415088"/>
            <a:ext cx="12192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E302FBC1-5E8C-455A-9108-988D42446702}" type="slidenum">
              <a:rPr lang="en-US" sz="1200" b="1">
                <a:solidFill>
                  <a:schemeClr val="bg1"/>
                </a:solidFill>
                <a:latin typeface="Arial" charset="0"/>
              </a:rPr>
              <a:pPr algn="r"/>
              <a:t>21</a:t>
            </a:fld>
            <a:endParaRPr lang="en-US" sz="12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33" name="Footer Placeholder 24"/>
          <p:cNvSpPr txBox="1">
            <a:spLocks/>
          </p:cNvSpPr>
          <p:nvPr/>
        </p:nvSpPr>
        <p:spPr bwMode="auto">
          <a:xfrm>
            <a:off x="6248400" y="6386513"/>
            <a:ext cx="22860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Slide Number </a:t>
            </a:r>
          </a:p>
        </p:txBody>
      </p:sp>
      <p:sp>
        <p:nvSpPr>
          <p:cNvPr id="1034" name="Footer Placeholder 24"/>
          <p:cNvSpPr txBox="1">
            <a:spLocks/>
          </p:cNvSpPr>
          <p:nvPr/>
        </p:nvSpPr>
        <p:spPr bwMode="auto">
          <a:xfrm>
            <a:off x="304800" y="6384925"/>
            <a:ext cx="41910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 b="1">
                <a:solidFill>
                  <a:schemeClr val="bg1"/>
                </a:solidFill>
                <a:latin typeface="Arial" charset="0"/>
              </a:rPr>
              <a:t>Filter Membrane Cleaning</a:t>
            </a:r>
          </a:p>
        </p:txBody>
      </p:sp>
      <p:pic>
        <p:nvPicPr>
          <p:cNvPr id="1035" name="Picture 17" descr="wave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"/>
          <p:cNvSpPr txBox="1">
            <a:spLocks noChangeArrowheads="1"/>
          </p:cNvSpPr>
          <p:nvPr/>
        </p:nvSpPr>
        <p:spPr bwMode="auto">
          <a:xfrm>
            <a:off x="152400" y="914400"/>
            <a:ext cx="883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66CC"/>
                </a:solidFill>
                <a:latin typeface="+mj-lt"/>
              </a:rPr>
              <a:t>IPC’s Membrane/Cleaner Evaluation Unit</a:t>
            </a:r>
            <a:endParaRPr lang="en-US" sz="3200" dirty="0">
              <a:solidFill>
                <a:srgbClr val="0066CC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764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338" name="Picture 17" descr="wav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52400" y="6477000"/>
            <a:ext cx="8839200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3E7D49-CF77-4AFA-BBBB-D557F5600E01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Number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2400" y="6477000"/>
            <a:ext cx="8839200" cy="3048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343" name="Slide Number Placeholder 6"/>
          <p:cNvSpPr txBox="1">
            <a:spLocks/>
          </p:cNvSpPr>
          <p:nvPr/>
        </p:nvSpPr>
        <p:spPr bwMode="auto">
          <a:xfrm>
            <a:off x="7620000" y="6415088"/>
            <a:ext cx="12192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21D29009-91D4-44E9-8DAA-C7BDC69054DD}" type="slidenum">
              <a:rPr lang="en-US" sz="1200" b="1">
                <a:solidFill>
                  <a:schemeClr val="bg1"/>
                </a:solidFill>
                <a:latin typeface="Arial" charset="0"/>
              </a:rPr>
              <a:pPr algn="r"/>
              <a:t>22</a:t>
            </a:fld>
            <a:endParaRPr lang="en-US" sz="12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344" name="Footer Placeholder 24"/>
          <p:cNvSpPr txBox="1">
            <a:spLocks/>
          </p:cNvSpPr>
          <p:nvPr/>
        </p:nvSpPr>
        <p:spPr bwMode="auto">
          <a:xfrm>
            <a:off x="6248400" y="6386513"/>
            <a:ext cx="22860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Slide Number </a:t>
            </a:r>
          </a:p>
        </p:txBody>
      </p:sp>
      <p:sp>
        <p:nvSpPr>
          <p:cNvPr id="14345" name="Footer Placeholder 24"/>
          <p:cNvSpPr txBox="1">
            <a:spLocks/>
          </p:cNvSpPr>
          <p:nvPr/>
        </p:nvSpPr>
        <p:spPr bwMode="auto">
          <a:xfrm>
            <a:off x="304800" y="6384925"/>
            <a:ext cx="41910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 b="1">
                <a:solidFill>
                  <a:schemeClr val="bg1"/>
                </a:solidFill>
                <a:latin typeface="Arial" charset="0"/>
              </a:rPr>
              <a:t>Filter Membrane Cleaning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1244600"/>
            <a:ext cx="9144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0066CC"/>
                </a:solidFill>
              </a:rPr>
              <a:t>Cleaning Profile</a:t>
            </a:r>
            <a:endParaRPr lang="en-US" sz="3200" dirty="0"/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533400" y="863600"/>
            <a:ext cx="800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0066CC"/>
                </a:solidFill>
              </a:rPr>
              <a:t>Favorable vs. Unfavorable</a:t>
            </a:r>
            <a:endParaRPr lang="en-US" sz="3200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66800" y="5882640"/>
            <a:ext cx="7391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066800" y="5882640"/>
            <a:ext cx="7620000" cy="228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n-US" sz="1200" dirty="0">
                <a:latin typeface="Calibri" pitchFamily="34" charset="0"/>
              </a:rPr>
              <a:t>             </a:t>
            </a:r>
            <a:r>
              <a:rPr lang="en-US" sz="1200" dirty="0">
                <a:latin typeface="+mj-lt"/>
              </a:rPr>
              <a:t>Base   |    Foul    |    Rin1  </a:t>
            </a:r>
            <a:r>
              <a:rPr lang="en-US" sz="400" dirty="0">
                <a:latin typeface="+mj-lt"/>
              </a:rPr>
              <a:t>     </a:t>
            </a:r>
            <a:r>
              <a:rPr lang="en-US" sz="1200" dirty="0">
                <a:latin typeface="+mj-lt"/>
              </a:rPr>
              <a:t>| </a:t>
            </a:r>
            <a:r>
              <a:rPr lang="en-US" sz="400" dirty="0">
                <a:latin typeface="+mj-lt"/>
              </a:rPr>
              <a:t>  </a:t>
            </a:r>
            <a:r>
              <a:rPr lang="en-US" sz="1200" dirty="0">
                <a:latin typeface="+mj-lt"/>
              </a:rPr>
              <a:t>  Rin2 </a:t>
            </a:r>
            <a:r>
              <a:rPr lang="en-US" sz="400" dirty="0">
                <a:latin typeface="+mj-lt"/>
              </a:rPr>
              <a:t>     </a:t>
            </a:r>
            <a:r>
              <a:rPr lang="en-US" sz="1200" dirty="0">
                <a:latin typeface="+mj-lt"/>
              </a:rPr>
              <a:t> </a:t>
            </a:r>
            <a:r>
              <a:rPr lang="en-US" sz="400" dirty="0">
                <a:latin typeface="+mj-lt"/>
              </a:rPr>
              <a:t> </a:t>
            </a:r>
            <a:r>
              <a:rPr lang="en-US" sz="1200" dirty="0">
                <a:latin typeface="+mj-lt"/>
              </a:rPr>
              <a:t>|  </a:t>
            </a:r>
            <a:r>
              <a:rPr lang="en-US" sz="400" dirty="0">
                <a:latin typeface="+mj-lt"/>
              </a:rPr>
              <a:t>   </a:t>
            </a:r>
            <a:r>
              <a:rPr lang="en-US" sz="1200" dirty="0">
                <a:latin typeface="+mj-lt"/>
              </a:rPr>
              <a:t> Rin3     |   </a:t>
            </a:r>
            <a:r>
              <a:rPr lang="en-US" sz="4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Clnr</a:t>
            </a:r>
            <a:r>
              <a:rPr lang="en-US" sz="1200" dirty="0">
                <a:latin typeface="+mj-lt"/>
              </a:rPr>
              <a:t>     |   Rin1 </a:t>
            </a:r>
            <a:r>
              <a:rPr lang="en-US" sz="400" dirty="0">
                <a:latin typeface="+mj-lt"/>
              </a:rPr>
              <a:t> </a:t>
            </a:r>
            <a:r>
              <a:rPr lang="en-US" sz="1200" dirty="0">
                <a:latin typeface="+mj-lt"/>
              </a:rPr>
              <a:t>  |    Rin2</a:t>
            </a:r>
            <a:r>
              <a:rPr lang="en-US" sz="400" dirty="0">
                <a:latin typeface="+mj-lt"/>
              </a:rPr>
              <a:t>       </a:t>
            </a:r>
            <a:r>
              <a:rPr lang="en-US" sz="1200" dirty="0">
                <a:latin typeface="+mj-lt"/>
              </a:rPr>
              <a:t> |  </a:t>
            </a:r>
            <a:r>
              <a:rPr lang="en-US" sz="400" dirty="0">
                <a:latin typeface="+mj-lt"/>
              </a:rPr>
              <a:t>   </a:t>
            </a:r>
            <a:r>
              <a:rPr lang="en-US" sz="1200" dirty="0">
                <a:latin typeface="+mj-lt"/>
              </a:rPr>
              <a:t> Rin3     |    Rin4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7" descr="wav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457200" y="1295400"/>
            <a:ext cx="8229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chemeClr val="tx2"/>
              </a:buClr>
              <a:buSzPct val="95000"/>
              <a:buFont typeface="Wingdings 2" pitchFamily="18" charset="2"/>
              <a:buChar char=""/>
              <a:defRPr/>
            </a:pPr>
            <a:endParaRPr lang="en-US" sz="1800" dirty="0">
              <a:latin typeface="+mj-lt"/>
            </a:endParaRPr>
          </a:p>
          <a:p>
            <a:pPr marL="273050" indent="-273050">
              <a:spcBef>
                <a:spcPct val="20000"/>
              </a:spcBef>
              <a:buClr>
                <a:schemeClr val="tx2"/>
              </a:buClr>
              <a:buSzPct val="95000"/>
              <a:buFont typeface="Wingdings 2" pitchFamily="18" charset="2"/>
              <a:buChar char=""/>
              <a:defRPr/>
            </a:pPr>
            <a:endParaRPr lang="en-US" sz="1800" dirty="0">
              <a:latin typeface="+mj-lt"/>
            </a:endParaRPr>
          </a:p>
          <a:p>
            <a:pPr marL="273050" indent="-273050">
              <a:spcBef>
                <a:spcPct val="20000"/>
              </a:spcBef>
              <a:buClr>
                <a:schemeClr val="tx2"/>
              </a:buClr>
              <a:buSzPct val="95000"/>
              <a:buFont typeface="Wingdings 2" pitchFamily="18" charset="2"/>
              <a:buChar char=""/>
              <a:defRPr/>
            </a:pPr>
            <a:endParaRPr lang="en-US" sz="1800" dirty="0">
              <a:latin typeface="+mj-lt"/>
            </a:endParaRPr>
          </a:p>
          <a:p>
            <a:pPr marL="273050" indent="-273050">
              <a:spcBef>
                <a:spcPct val="20000"/>
              </a:spcBef>
              <a:buClr>
                <a:schemeClr val="tx2"/>
              </a:buClr>
              <a:buSzPct val="95000"/>
              <a:buFont typeface="Wingdings 2" pitchFamily="18" charset="2"/>
              <a:buChar char=""/>
              <a:defRPr/>
            </a:pPr>
            <a:endParaRPr lang="en-US" sz="1800" dirty="0">
              <a:latin typeface="+mj-lt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95000"/>
              <a:buFont typeface="Wingdings 2" pitchFamily="18" charset="2"/>
              <a:buChar char=""/>
              <a:defRPr/>
            </a:pPr>
            <a:endParaRPr lang="en-US" sz="18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477000"/>
            <a:ext cx="8839200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75EF7-5539-450A-AB35-2287C8FBB94C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Number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2400" y="6477000"/>
            <a:ext cx="8839200" cy="3048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1752" name="Slide Number Placeholder 6"/>
          <p:cNvSpPr txBox="1">
            <a:spLocks/>
          </p:cNvSpPr>
          <p:nvPr/>
        </p:nvSpPr>
        <p:spPr bwMode="auto">
          <a:xfrm>
            <a:off x="7620000" y="6415088"/>
            <a:ext cx="12192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64074251-7480-4B4D-A0DB-E22AA21FE27C}" type="slidenum">
              <a:rPr lang="en-US" sz="1200" b="1">
                <a:solidFill>
                  <a:schemeClr val="bg1"/>
                </a:solidFill>
                <a:latin typeface="Arial" charset="0"/>
              </a:rPr>
              <a:pPr algn="r"/>
              <a:t>23</a:t>
            </a:fld>
            <a:endParaRPr lang="en-US" sz="12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1753" name="Footer Placeholder 24"/>
          <p:cNvSpPr txBox="1">
            <a:spLocks/>
          </p:cNvSpPr>
          <p:nvPr/>
        </p:nvSpPr>
        <p:spPr bwMode="auto">
          <a:xfrm>
            <a:off x="6248400" y="6386513"/>
            <a:ext cx="22860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Slide Number </a:t>
            </a:r>
          </a:p>
        </p:txBody>
      </p:sp>
      <p:sp>
        <p:nvSpPr>
          <p:cNvPr id="31754" name="Footer Placeholder 24"/>
          <p:cNvSpPr txBox="1">
            <a:spLocks/>
          </p:cNvSpPr>
          <p:nvPr/>
        </p:nvSpPr>
        <p:spPr bwMode="auto">
          <a:xfrm>
            <a:off x="304800" y="6384925"/>
            <a:ext cx="41910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 b="1">
                <a:solidFill>
                  <a:schemeClr val="bg1"/>
                </a:solidFill>
                <a:latin typeface="Arial" charset="0"/>
              </a:rPr>
              <a:t>Filter Membrane Cleaning</a:t>
            </a:r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152400" y="863600"/>
            <a:ext cx="8839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66CC"/>
                </a:solidFill>
                <a:latin typeface="+mj-lt"/>
              </a:rPr>
              <a:t>Optimal Effect of Formulated Product* </a:t>
            </a:r>
            <a:endParaRPr lang="en-US" sz="3200" dirty="0">
              <a:solidFill>
                <a:srgbClr val="0066CC"/>
              </a:solidFill>
              <a:latin typeface="+mj-lt"/>
            </a:endParaRPr>
          </a:p>
        </p:txBody>
      </p:sp>
      <p:pic>
        <p:nvPicPr>
          <p:cNvPr id="31756" name="Chart 2"/>
          <p:cNvPicPr>
            <a:picLocks noGrp="1" noChangeArrowheads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838200" y="1828800"/>
            <a:ext cx="7315200" cy="3657600"/>
          </a:xfrm>
          <a:noFill/>
          <a:ln w="25400">
            <a:solidFill>
              <a:srgbClr val="FF0000"/>
            </a:solidFill>
          </a:ln>
        </p:spPr>
      </p:pic>
      <p:sp>
        <p:nvSpPr>
          <p:cNvPr id="31757" name="Rectangle 5"/>
          <p:cNvSpPr>
            <a:spLocks noChangeArrowheads="1"/>
          </p:cNvSpPr>
          <p:nvPr/>
        </p:nvSpPr>
        <p:spPr bwMode="auto">
          <a:xfrm>
            <a:off x="0" y="5570537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/>
              <a:t>According to the Concentration / % Recovery curve a concentration of 2.4% formulated product*</a:t>
            </a:r>
            <a:r>
              <a:rPr lang="en-US" sz="1600" baseline="30000" dirty="0"/>
              <a:t> </a:t>
            </a:r>
            <a:r>
              <a:rPr lang="en-US" sz="1600" dirty="0"/>
              <a:t> will theoretically provide optimal cleaning performance in this situation (101.26% Recovery). </a:t>
            </a:r>
            <a:br>
              <a:rPr lang="en-US" sz="1600" dirty="0"/>
            </a:b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53490" y="2029690"/>
            <a:ext cx="6019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759" name="Rectangle 5"/>
          <p:cNvSpPr>
            <a:spLocks noChangeArrowheads="1"/>
          </p:cNvSpPr>
          <p:nvPr/>
        </p:nvSpPr>
        <p:spPr bwMode="auto">
          <a:xfrm>
            <a:off x="152400" y="6215063"/>
            <a:ext cx="8686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 i="1" dirty="0"/>
              <a:t>*Micro-90</a:t>
            </a:r>
            <a:r>
              <a:rPr lang="en-US" sz="1100" b="1" i="1" baseline="30000" dirty="0">
                <a:latin typeface="Impact" pitchFamily="34" charset="0"/>
              </a:rPr>
              <a:t>®</a:t>
            </a:r>
            <a:r>
              <a:rPr lang="en-US" sz="1100" b="1" i="1" dirty="0"/>
              <a:t> Concentrated Cleaning Solution</a:t>
            </a:r>
          </a:p>
        </p:txBody>
      </p:sp>
      <p:sp>
        <p:nvSpPr>
          <p:cNvPr id="31760" name="TextBox 16"/>
          <p:cNvSpPr txBox="1">
            <a:spLocks noChangeArrowheads="1"/>
          </p:cNvSpPr>
          <p:nvPr/>
        </p:nvSpPr>
        <p:spPr bwMode="auto">
          <a:xfrm>
            <a:off x="3196503" y="5181600"/>
            <a:ext cx="3382962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/>
              <a:t>Concentration - % formulated product *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1244600"/>
            <a:ext cx="9144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0066CC"/>
                </a:solidFill>
              </a:rPr>
              <a:t>on Flux Recovery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7" descr="wav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457200" y="1295400"/>
            <a:ext cx="8229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chemeClr val="tx2"/>
              </a:buClr>
              <a:buSzPct val="95000"/>
              <a:buFont typeface="Wingdings 2" pitchFamily="18" charset="2"/>
              <a:buChar char=""/>
              <a:defRPr/>
            </a:pPr>
            <a:endParaRPr lang="en-US" sz="1800" dirty="0">
              <a:latin typeface="+mj-lt"/>
            </a:endParaRPr>
          </a:p>
          <a:p>
            <a:pPr marL="273050" indent="-273050">
              <a:spcBef>
                <a:spcPct val="20000"/>
              </a:spcBef>
              <a:buClr>
                <a:schemeClr val="tx2"/>
              </a:buClr>
              <a:buSzPct val="95000"/>
              <a:buFont typeface="Wingdings 2" pitchFamily="18" charset="2"/>
              <a:buChar char=""/>
              <a:defRPr/>
            </a:pPr>
            <a:endParaRPr lang="en-US" sz="1800" dirty="0">
              <a:latin typeface="+mj-lt"/>
            </a:endParaRPr>
          </a:p>
          <a:p>
            <a:pPr marL="273050" indent="-273050">
              <a:spcBef>
                <a:spcPct val="20000"/>
              </a:spcBef>
              <a:buClr>
                <a:schemeClr val="tx2"/>
              </a:buClr>
              <a:buSzPct val="95000"/>
              <a:buFont typeface="Wingdings 2" pitchFamily="18" charset="2"/>
              <a:buChar char=""/>
              <a:defRPr/>
            </a:pPr>
            <a:endParaRPr lang="en-US" sz="1800" dirty="0">
              <a:latin typeface="+mj-lt"/>
            </a:endParaRPr>
          </a:p>
          <a:p>
            <a:pPr marL="273050" indent="-273050">
              <a:spcBef>
                <a:spcPct val="20000"/>
              </a:spcBef>
              <a:buClr>
                <a:schemeClr val="tx2"/>
              </a:buClr>
              <a:buSzPct val="95000"/>
              <a:buFont typeface="Wingdings 2" pitchFamily="18" charset="2"/>
              <a:buChar char=""/>
              <a:defRPr/>
            </a:pPr>
            <a:endParaRPr lang="en-US" sz="1800" dirty="0">
              <a:latin typeface="+mj-lt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95000"/>
              <a:buFont typeface="Wingdings 2" pitchFamily="18" charset="2"/>
              <a:buChar char=""/>
              <a:defRPr/>
            </a:pPr>
            <a:endParaRPr lang="en-US" sz="18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477000"/>
            <a:ext cx="8839200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DD013-706E-4347-9716-9BA40D350003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Number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2400" y="6477000"/>
            <a:ext cx="8839200" cy="3048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632" name="Slide Number Placeholder 6"/>
          <p:cNvSpPr txBox="1">
            <a:spLocks/>
          </p:cNvSpPr>
          <p:nvPr/>
        </p:nvSpPr>
        <p:spPr bwMode="auto">
          <a:xfrm>
            <a:off x="7620000" y="6415088"/>
            <a:ext cx="12192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6D728047-6376-4440-9567-A464C365E041}" type="slidenum">
              <a:rPr lang="en-US" sz="1200" b="1">
                <a:solidFill>
                  <a:schemeClr val="bg1"/>
                </a:solidFill>
                <a:latin typeface="Arial" charset="0"/>
              </a:rPr>
              <a:pPr algn="r"/>
              <a:t>24</a:t>
            </a:fld>
            <a:endParaRPr lang="en-US" sz="12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6633" name="Footer Placeholder 24"/>
          <p:cNvSpPr txBox="1">
            <a:spLocks/>
          </p:cNvSpPr>
          <p:nvPr/>
        </p:nvSpPr>
        <p:spPr bwMode="auto">
          <a:xfrm>
            <a:off x="6248400" y="6386513"/>
            <a:ext cx="22860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Slide Number </a:t>
            </a:r>
          </a:p>
        </p:txBody>
      </p:sp>
      <p:sp>
        <p:nvSpPr>
          <p:cNvPr id="26634" name="Footer Placeholder 24"/>
          <p:cNvSpPr txBox="1">
            <a:spLocks/>
          </p:cNvSpPr>
          <p:nvPr/>
        </p:nvSpPr>
        <p:spPr bwMode="auto">
          <a:xfrm>
            <a:off x="304800" y="6384925"/>
            <a:ext cx="41910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 b="1">
                <a:solidFill>
                  <a:schemeClr val="bg1"/>
                </a:solidFill>
                <a:latin typeface="Arial" charset="0"/>
              </a:rPr>
              <a:t>Filter Membrane Cleaning</a:t>
            </a:r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0" y="9398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66CC"/>
                </a:solidFill>
                <a:latin typeface="+mj-lt"/>
              </a:rPr>
              <a:t>Synergy of Formulated Membrane Cleaner</a:t>
            </a:r>
            <a:endParaRPr lang="en-US" sz="3200" dirty="0">
              <a:solidFill>
                <a:srgbClr val="0066CC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05000" y="1828800"/>
            <a:ext cx="6019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ext Placeholder 2"/>
          <p:cNvSpPr txBox="1">
            <a:spLocks/>
          </p:cNvSpPr>
          <p:nvPr/>
        </p:nvSpPr>
        <p:spPr bwMode="auto">
          <a:xfrm>
            <a:off x="457200" y="1600200"/>
            <a:ext cx="5410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>
                <a:latin typeface="+mn-lt"/>
              </a:rPr>
              <a:t>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>
              <a:latin typeface="+mn-lt"/>
            </a:endParaRPr>
          </a:p>
        </p:txBody>
      </p:sp>
      <p:sp>
        <p:nvSpPr>
          <p:cNvPr id="25" name="TextBox 5"/>
          <p:cNvSpPr txBox="1">
            <a:spLocks noChangeArrowheads="1"/>
          </p:cNvSpPr>
          <p:nvPr/>
        </p:nvSpPr>
        <p:spPr bwMode="auto">
          <a:xfrm>
            <a:off x="5943600" y="4648200"/>
            <a:ext cx="31242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en-US" sz="2000" b="1" dirty="0">
                <a:latin typeface="+mj-lt"/>
              </a:rPr>
              <a:t>Conclusion :</a:t>
            </a:r>
          </a:p>
          <a:p>
            <a:pPr>
              <a:defRPr/>
            </a:pPr>
            <a:r>
              <a:rPr lang="en-US" sz="1800" dirty="0">
                <a:latin typeface="+mj-lt"/>
              </a:rPr>
              <a:t>The formulated cleaner has better results than its individual components.</a:t>
            </a:r>
          </a:p>
        </p:txBody>
      </p:sp>
      <p:graphicFrame>
        <p:nvGraphicFramePr>
          <p:cNvPr id="17" name="Chart 16"/>
          <p:cNvGraphicFramePr/>
          <p:nvPr/>
        </p:nvGraphicFramePr>
        <p:xfrm>
          <a:off x="381000" y="1524000"/>
          <a:ext cx="54102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243" name="Picture 3" descr="C:\Users\Temp\AppData\Local\Microsoft\Windows\Temporary Internet Files\Content.IE5\7A42UK4A\MC900440452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2514600"/>
            <a:ext cx="1368425" cy="18288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248400" y="19050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 + 1 = 3!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7" descr="wav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9213"/>
            <a:ext cx="914400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457200" y="1295400"/>
            <a:ext cx="8229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chemeClr val="tx2"/>
              </a:buClr>
              <a:buSzPct val="95000"/>
              <a:buFont typeface="Wingdings 2" pitchFamily="18" charset="2"/>
              <a:buChar char=""/>
              <a:defRPr/>
            </a:pPr>
            <a:endParaRPr lang="en-US" sz="1800" dirty="0">
              <a:latin typeface="+mj-lt"/>
            </a:endParaRPr>
          </a:p>
          <a:p>
            <a:pPr marL="273050" indent="-273050">
              <a:spcBef>
                <a:spcPct val="20000"/>
              </a:spcBef>
              <a:buClr>
                <a:schemeClr val="tx2"/>
              </a:buClr>
              <a:buSzPct val="95000"/>
              <a:buFont typeface="Wingdings 2" pitchFamily="18" charset="2"/>
              <a:buChar char=""/>
              <a:defRPr/>
            </a:pPr>
            <a:endParaRPr lang="en-US" sz="1800" dirty="0">
              <a:latin typeface="+mj-lt"/>
            </a:endParaRPr>
          </a:p>
          <a:p>
            <a:pPr marL="273050" indent="-273050">
              <a:spcBef>
                <a:spcPct val="20000"/>
              </a:spcBef>
              <a:buClr>
                <a:schemeClr val="tx2"/>
              </a:buClr>
              <a:buSzPct val="95000"/>
              <a:buFont typeface="Wingdings 2" pitchFamily="18" charset="2"/>
              <a:buChar char=""/>
              <a:defRPr/>
            </a:pPr>
            <a:endParaRPr lang="en-US" sz="1800" dirty="0">
              <a:latin typeface="+mj-lt"/>
            </a:endParaRPr>
          </a:p>
          <a:p>
            <a:pPr marL="273050" indent="-273050">
              <a:spcBef>
                <a:spcPct val="20000"/>
              </a:spcBef>
              <a:buClr>
                <a:schemeClr val="tx2"/>
              </a:buClr>
              <a:buSzPct val="95000"/>
              <a:buFont typeface="Wingdings 2" pitchFamily="18" charset="2"/>
              <a:buChar char=""/>
              <a:defRPr/>
            </a:pPr>
            <a:endParaRPr lang="en-US" sz="1800" dirty="0">
              <a:latin typeface="+mj-lt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95000"/>
              <a:buFont typeface="Wingdings 2" pitchFamily="18" charset="2"/>
              <a:buChar char=""/>
              <a:defRPr/>
            </a:pPr>
            <a:endParaRPr lang="en-US" sz="18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477000"/>
            <a:ext cx="8839200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17B71B-C2E5-45AA-BA83-8ABEE0FD49DA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Number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2400" y="6477000"/>
            <a:ext cx="8839200" cy="3048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7656" name="Slide Number Placeholder 6"/>
          <p:cNvSpPr txBox="1">
            <a:spLocks/>
          </p:cNvSpPr>
          <p:nvPr/>
        </p:nvSpPr>
        <p:spPr bwMode="auto">
          <a:xfrm>
            <a:off x="7620000" y="6415088"/>
            <a:ext cx="12192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7FC4ECB6-00F8-49CC-A922-09214CEFD0EF}" type="slidenum">
              <a:rPr lang="en-US" sz="1200" b="1">
                <a:solidFill>
                  <a:schemeClr val="bg1"/>
                </a:solidFill>
                <a:latin typeface="Arial" charset="0"/>
              </a:rPr>
              <a:pPr algn="r"/>
              <a:t>25</a:t>
            </a:fld>
            <a:endParaRPr lang="en-US" sz="12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7657" name="Footer Placeholder 24"/>
          <p:cNvSpPr txBox="1">
            <a:spLocks/>
          </p:cNvSpPr>
          <p:nvPr/>
        </p:nvSpPr>
        <p:spPr bwMode="auto">
          <a:xfrm>
            <a:off x="6248400" y="6386513"/>
            <a:ext cx="22860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Slide Number </a:t>
            </a:r>
          </a:p>
        </p:txBody>
      </p:sp>
      <p:sp>
        <p:nvSpPr>
          <p:cNvPr id="27658" name="Footer Placeholder 24"/>
          <p:cNvSpPr txBox="1">
            <a:spLocks/>
          </p:cNvSpPr>
          <p:nvPr/>
        </p:nvSpPr>
        <p:spPr bwMode="auto">
          <a:xfrm>
            <a:off x="304800" y="6384925"/>
            <a:ext cx="41910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 b="1">
                <a:solidFill>
                  <a:schemeClr val="bg1"/>
                </a:solidFill>
                <a:latin typeface="Arial" charset="0"/>
              </a:rPr>
              <a:t>Filter Membrane Cleaning</a:t>
            </a:r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0" y="847725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66CC"/>
                </a:solidFill>
                <a:latin typeface="+mj-lt"/>
              </a:rPr>
              <a:t>Flux Recovery by Cleaner Type and by Water Quality</a:t>
            </a:r>
            <a:endParaRPr lang="en-US" sz="2800" dirty="0">
              <a:solidFill>
                <a:srgbClr val="0066CC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05000" y="1828800"/>
            <a:ext cx="6019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ext Placeholder 2"/>
          <p:cNvSpPr txBox="1">
            <a:spLocks/>
          </p:cNvSpPr>
          <p:nvPr/>
        </p:nvSpPr>
        <p:spPr bwMode="auto">
          <a:xfrm>
            <a:off x="457200" y="1600200"/>
            <a:ext cx="5410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>
                <a:latin typeface="+mn-lt"/>
              </a:rPr>
              <a:t>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>
              <a:latin typeface="+mn-lt"/>
            </a:endParaRPr>
          </a:p>
        </p:txBody>
      </p:sp>
      <p:graphicFrame>
        <p:nvGraphicFramePr>
          <p:cNvPr id="31" name="Chart 30"/>
          <p:cNvGraphicFramePr>
            <a:graphicFrameLocks/>
          </p:cNvGraphicFramePr>
          <p:nvPr/>
        </p:nvGraphicFramePr>
        <p:xfrm>
          <a:off x="304800" y="1371600"/>
          <a:ext cx="8458200" cy="4655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663" name="TextBox 31"/>
          <p:cNvSpPr txBox="1">
            <a:spLocks noChangeArrowheads="1"/>
          </p:cNvSpPr>
          <p:nvPr/>
        </p:nvSpPr>
        <p:spPr bwMode="auto">
          <a:xfrm>
            <a:off x="7127875" y="1321481"/>
            <a:ext cx="10890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 u="sng" dirty="0"/>
              <a:t>Water Quality</a:t>
            </a:r>
            <a:endParaRPr lang="en-US" sz="1100" b="1" i="1" u="sng" dirty="0"/>
          </a:p>
        </p:txBody>
      </p:sp>
      <p:sp>
        <p:nvSpPr>
          <p:cNvPr id="27" name="TextBox 5"/>
          <p:cNvSpPr txBox="1">
            <a:spLocks noChangeArrowheads="1"/>
          </p:cNvSpPr>
          <p:nvPr/>
        </p:nvSpPr>
        <p:spPr bwMode="auto">
          <a:xfrm>
            <a:off x="457200" y="5502113"/>
            <a:ext cx="4876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atin typeface="+mj-lt"/>
              </a:rPr>
              <a:t>Conclusion: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latin typeface="+mj-lt"/>
              </a:rPr>
              <a:t>Water quality affects detergency.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latin typeface="+mj-lt"/>
              </a:rPr>
              <a:t>Match cleaner to soil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/>
          <p:cNvGraphicFramePr/>
          <p:nvPr/>
        </p:nvGraphicFramePr>
        <p:xfrm>
          <a:off x="304800" y="1371600"/>
          <a:ext cx="8458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7650" name="Picture 17" descr="wav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49213"/>
            <a:ext cx="914400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457200" y="1295400"/>
            <a:ext cx="8229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chemeClr val="tx2"/>
              </a:buClr>
              <a:buSzPct val="95000"/>
              <a:buFont typeface="Wingdings 2" pitchFamily="18" charset="2"/>
              <a:buChar char=""/>
              <a:defRPr/>
            </a:pPr>
            <a:endParaRPr lang="en-US" sz="1800" dirty="0">
              <a:latin typeface="+mj-lt"/>
            </a:endParaRPr>
          </a:p>
          <a:p>
            <a:pPr marL="273050" indent="-273050">
              <a:spcBef>
                <a:spcPct val="20000"/>
              </a:spcBef>
              <a:buClr>
                <a:schemeClr val="tx2"/>
              </a:buClr>
              <a:buSzPct val="95000"/>
              <a:buFont typeface="Wingdings 2" pitchFamily="18" charset="2"/>
              <a:buChar char=""/>
              <a:defRPr/>
            </a:pPr>
            <a:endParaRPr lang="en-US" sz="1800" dirty="0">
              <a:latin typeface="+mj-lt"/>
            </a:endParaRPr>
          </a:p>
          <a:p>
            <a:pPr marL="273050" indent="-273050">
              <a:spcBef>
                <a:spcPct val="20000"/>
              </a:spcBef>
              <a:buClr>
                <a:schemeClr val="tx2"/>
              </a:buClr>
              <a:buSzPct val="95000"/>
              <a:buFont typeface="Wingdings 2" pitchFamily="18" charset="2"/>
              <a:buChar char=""/>
              <a:defRPr/>
            </a:pPr>
            <a:endParaRPr lang="en-US" sz="1800" dirty="0">
              <a:latin typeface="+mj-lt"/>
            </a:endParaRPr>
          </a:p>
          <a:p>
            <a:pPr marL="273050" indent="-273050">
              <a:spcBef>
                <a:spcPct val="20000"/>
              </a:spcBef>
              <a:buClr>
                <a:schemeClr val="tx2"/>
              </a:buClr>
              <a:buSzPct val="95000"/>
              <a:buFont typeface="Wingdings 2" pitchFamily="18" charset="2"/>
              <a:buChar char=""/>
              <a:defRPr/>
            </a:pPr>
            <a:endParaRPr lang="en-US" sz="1800" dirty="0">
              <a:latin typeface="+mj-lt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95000"/>
              <a:buFont typeface="Wingdings 2" pitchFamily="18" charset="2"/>
              <a:buChar char=""/>
              <a:defRPr/>
            </a:pPr>
            <a:endParaRPr lang="en-US" sz="18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477000"/>
            <a:ext cx="8839200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17B71B-C2E5-45AA-BA83-8ABEE0FD49DA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Number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2400" y="6477000"/>
            <a:ext cx="8839200" cy="3048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7656" name="Slide Number Placeholder 6"/>
          <p:cNvSpPr txBox="1">
            <a:spLocks/>
          </p:cNvSpPr>
          <p:nvPr/>
        </p:nvSpPr>
        <p:spPr bwMode="auto">
          <a:xfrm>
            <a:off x="7620000" y="6415088"/>
            <a:ext cx="12192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7FC4ECB6-00F8-49CC-A922-09214CEFD0EF}" type="slidenum">
              <a:rPr lang="en-US" sz="1200" b="1">
                <a:solidFill>
                  <a:schemeClr val="bg1"/>
                </a:solidFill>
                <a:latin typeface="Arial" charset="0"/>
              </a:rPr>
              <a:pPr algn="r"/>
              <a:t>26</a:t>
            </a:fld>
            <a:endParaRPr lang="en-US" sz="12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7657" name="Footer Placeholder 24"/>
          <p:cNvSpPr txBox="1">
            <a:spLocks/>
          </p:cNvSpPr>
          <p:nvPr/>
        </p:nvSpPr>
        <p:spPr bwMode="auto">
          <a:xfrm>
            <a:off x="6248400" y="6386513"/>
            <a:ext cx="22860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Slide Number </a:t>
            </a:r>
          </a:p>
        </p:txBody>
      </p:sp>
      <p:sp>
        <p:nvSpPr>
          <p:cNvPr id="27658" name="Footer Placeholder 24"/>
          <p:cNvSpPr txBox="1">
            <a:spLocks/>
          </p:cNvSpPr>
          <p:nvPr/>
        </p:nvSpPr>
        <p:spPr bwMode="auto">
          <a:xfrm>
            <a:off x="304800" y="6384925"/>
            <a:ext cx="41910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 b="1">
                <a:solidFill>
                  <a:schemeClr val="bg1"/>
                </a:solidFill>
                <a:latin typeface="Arial" charset="0"/>
              </a:rPr>
              <a:t>Filter Membrane Cleaning</a:t>
            </a:r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0" y="847725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rgbClr val="0066CC"/>
                </a:solidFill>
                <a:latin typeface="+mj-lt"/>
              </a:rPr>
              <a:t>Matching Cleaner to Soil Type</a:t>
            </a:r>
            <a:endParaRPr lang="en-US" sz="2800" dirty="0">
              <a:solidFill>
                <a:srgbClr val="0066CC"/>
              </a:solidFill>
              <a:latin typeface="+mj-lt"/>
            </a:endParaRPr>
          </a:p>
        </p:txBody>
      </p:sp>
      <p:sp>
        <p:nvSpPr>
          <p:cNvPr id="21" name="Text Placeholder 2"/>
          <p:cNvSpPr txBox="1">
            <a:spLocks/>
          </p:cNvSpPr>
          <p:nvPr/>
        </p:nvSpPr>
        <p:spPr bwMode="auto">
          <a:xfrm>
            <a:off x="457200" y="1600200"/>
            <a:ext cx="5410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>
                <a:latin typeface="+mn-lt"/>
              </a:rPr>
              <a:t>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>
              <a:latin typeface="+mn-lt"/>
            </a:endParaRPr>
          </a:p>
        </p:txBody>
      </p:sp>
      <p:sp>
        <p:nvSpPr>
          <p:cNvPr id="27" name="TextBox 5"/>
          <p:cNvSpPr txBox="1">
            <a:spLocks noChangeArrowheads="1"/>
          </p:cNvSpPr>
          <p:nvPr/>
        </p:nvSpPr>
        <p:spPr bwMode="auto">
          <a:xfrm>
            <a:off x="6248400" y="4191000"/>
            <a:ext cx="27432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latin typeface="+mj-lt"/>
              </a:rPr>
              <a:t>Conclusion:</a:t>
            </a:r>
          </a:p>
          <a:p>
            <a:pPr marL="342900" indent="-342900">
              <a:defRPr/>
            </a:pPr>
            <a:r>
              <a:rPr lang="en-US" dirty="0" smtClean="0">
                <a:latin typeface="+mj-lt"/>
              </a:rPr>
              <a:t>	It is important to match your cleaner to  your soil – different cleaners perform better on different soils.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7" descr="wav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9213"/>
            <a:ext cx="914400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52400" y="6477000"/>
            <a:ext cx="8839200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0428A-50FD-404A-B0BE-662B5B52833F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Number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2400" y="6477000"/>
            <a:ext cx="8839200" cy="3048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727" name="Slide Number Placeholder 6"/>
          <p:cNvSpPr txBox="1">
            <a:spLocks/>
          </p:cNvSpPr>
          <p:nvPr/>
        </p:nvSpPr>
        <p:spPr bwMode="auto">
          <a:xfrm>
            <a:off x="7620000" y="6415088"/>
            <a:ext cx="12192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45490A2-46DA-4CDB-AFE2-7073982D231F}" type="slidenum">
              <a:rPr lang="en-US" sz="1200" b="1">
                <a:solidFill>
                  <a:schemeClr val="bg1"/>
                </a:solidFill>
                <a:latin typeface="Arial" charset="0"/>
              </a:rPr>
              <a:pPr algn="r"/>
              <a:t>27</a:t>
            </a:fld>
            <a:endParaRPr lang="en-US" sz="12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728" name="Footer Placeholder 24"/>
          <p:cNvSpPr txBox="1">
            <a:spLocks/>
          </p:cNvSpPr>
          <p:nvPr/>
        </p:nvSpPr>
        <p:spPr bwMode="auto">
          <a:xfrm>
            <a:off x="6248400" y="6386513"/>
            <a:ext cx="22860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Slide Number </a:t>
            </a:r>
          </a:p>
        </p:txBody>
      </p:sp>
      <p:sp>
        <p:nvSpPr>
          <p:cNvPr id="30729" name="Footer Placeholder 24"/>
          <p:cNvSpPr txBox="1">
            <a:spLocks/>
          </p:cNvSpPr>
          <p:nvPr/>
        </p:nvSpPr>
        <p:spPr bwMode="auto">
          <a:xfrm>
            <a:off x="304800" y="6384925"/>
            <a:ext cx="41910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 b="1">
                <a:solidFill>
                  <a:schemeClr val="bg1"/>
                </a:solidFill>
                <a:latin typeface="Arial" charset="0"/>
              </a:rPr>
              <a:t>Filter Membrane Cleaning</a:t>
            </a:r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0" y="814626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0066CC"/>
                </a:solidFill>
                <a:latin typeface="+mj-lt"/>
              </a:rPr>
              <a:t>The Effects of Using Cleaners in Series</a:t>
            </a:r>
          </a:p>
          <a:p>
            <a:pPr algn="ctr">
              <a:defRPr/>
            </a:pPr>
            <a:r>
              <a:rPr lang="en-US" b="1" dirty="0" smtClean="0">
                <a:latin typeface="+mj-lt"/>
              </a:rPr>
              <a:t>Flux </a:t>
            </a:r>
            <a:r>
              <a:rPr lang="en-US" b="1" dirty="0">
                <a:latin typeface="+mj-lt"/>
              </a:rPr>
              <a:t>vs. Cleaner Series and Water </a:t>
            </a:r>
            <a:r>
              <a:rPr lang="en-US" b="1" dirty="0" smtClean="0">
                <a:latin typeface="+mj-lt"/>
              </a:rPr>
              <a:t>Quality</a:t>
            </a:r>
            <a:endParaRPr lang="en-US" dirty="0"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05000" y="1828800"/>
            <a:ext cx="6019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ext Placeholder 2"/>
          <p:cNvSpPr txBox="1">
            <a:spLocks/>
          </p:cNvSpPr>
          <p:nvPr/>
        </p:nvSpPr>
        <p:spPr bwMode="auto">
          <a:xfrm>
            <a:off x="457200" y="1600200"/>
            <a:ext cx="5410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>
                <a:latin typeface="+mn-lt"/>
              </a:rPr>
              <a:t>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800" y="5562600"/>
            <a:ext cx="4495800" cy="892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atin typeface="+mj-lt"/>
              </a:rPr>
              <a:t>Conclusion: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1600" dirty="0">
                <a:latin typeface="+mj-lt"/>
              </a:rPr>
              <a:t>Water quality affects flux.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1600" dirty="0">
                <a:latin typeface="+mj-lt"/>
              </a:rPr>
              <a:t>Alkaline followed by acid is best in this trial.</a:t>
            </a:r>
          </a:p>
        </p:txBody>
      </p:sp>
      <p:sp>
        <p:nvSpPr>
          <p:cNvPr id="30" name="TextBox 11"/>
          <p:cNvSpPr txBox="1">
            <a:spLocks noChangeArrowheads="1"/>
          </p:cNvSpPr>
          <p:nvPr/>
        </p:nvSpPr>
        <p:spPr bwMode="auto">
          <a:xfrm>
            <a:off x="4800600" y="5632450"/>
            <a:ext cx="335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latin typeface="+mj-lt"/>
              </a:rPr>
              <a:t>What’s Next? </a:t>
            </a:r>
          </a:p>
          <a:p>
            <a:pPr marL="338138" indent="-338138">
              <a:buFont typeface="Arial" charset="0"/>
              <a:buChar char="•"/>
              <a:defRPr/>
            </a:pPr>
            <a:r>
              <a:rPr lang="en-US" sz="1600" dirty="0">
                <a:latin typeface="+mj-lt"/>
              </a:rPr>
              <a:t>Optimal concentration of cleaners</a:t>
            </a:r>
          </a:p>
        </p:txBody>
      </p:sp>
      <p:graphicFrame>
        <p:nvGraphicFramePr>
          <p:cNvPr id="25" name="Chart 24"/>
          <p:cNvGraphicFramePr>
            <a:graphicFrameLocks/>
          </p:cNvGraphicFramePr>
          <p:nvPr/>
        </p:nvGraphicFramePr>
        <p:xfrm>
          <a:off x="457200" y="1752600"/>
          <a:ext cx="80010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736" name="TextBox 7"/>
          <p:cNvSpPr txBox="1">
            <a:spLocks noChangeArrowheads="1"/>
          </p:cNvSpPr>
          <p:nvPr/>
        </p:nvSpPr>
        <p:spPr bwMode="auto">
          <a:xfrm>
            <a:off x="1600200" y="1643063"/>
            <a:ext cx="25146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 dirty="0"/>
              <a:t>RO </a:t>
            </a:r>
            <a:r>
              <a:rPr lang="en-US" sz="1100" b="1" dirty="0" smtClean="0"/>
              <a:t>Water</a:t>
            </a:r>
            <a:endParaRPr lang="en-US" sz="1100" b="1" dirty="0"/>
          </a:p>
        </p:txBody>
      </p:sp>
      <p:sp>
        <p:nvSpPr>
          <p:cNvPr id="30737" name="TextBox 8"/>
          <p:cNvSpPr txBox="1">
            <a:spLocks noChangeArrowheads="1"/>
          </p:cNvSpPr>
          <p:nvPr/>
        </p:nvSpPr>
        <p:spPr bwMode="auto">
          <a:xfrm>
            <a:off x="5715000" y="1643063"/>
            <a:ext cx="22860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 dirty="0"/>
              <a:t>Hard Water </a:t>
            </a:r>
            <a:r>
              <a:rPr lang="en-US" sz="1000" b="1" i="1" dirty="0"/>
              <a:t>(200 </a:t>
            </a:r>
            <a:r>
              <a:rPr lang="en-US" sz="1000" b="1" i="1" dirty="0" err="1"/>
              <a:t>ppm</a:t>
            </a:r>
            <a:r>
              <a:rPr lang="en-US" sz="1000" b="1" i="1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457200" y="1295400"/>
            <a:ext cx="8229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chemeClr val="tx2"/>
              </a:buClr>
              <a:buSzPct val="95000"/>
              <a:buFont typeface="Wingdings 2" pitchFamily="18" charset="2"/>
              <a:buChar char=""/>
              <a:defRPr/>
            </a:pPr>
            <a:endParaRPr lang="en-US" sz="1800" dirty="0">
              <a:latin typeface="+mj-lt"/>
            </a:endParaRPr>
          </a:p>
          <a:p>
            <a:pPr marL="273050" indent="-273050">
              <a:spcBef>
                <a:spcPct val="20000"/>
              </a:spcBef>
              <a:buClr>
                <a:schemeClr val="tx2"/>
              </a:buClr>
              <a:buSzPct val="95000"/>
              <a:buFont typeface="Wingdings 2" pitchFamily="18" charset="2"/>
              <a:buChar char=""/>
              <a:defRPr/>
            </a:pPr>
            <a:endParaRPr lang="en-US" sz="1800" dirty="0">
              <a:latin typeface="+mj-lt"/>
            </a:endParaRPr>
          </a:p>
          <a:p>
            <a:pPr marL="273050" indent="-273050">
              <a:spcBef>
                <a:spcPct val="20000"/>
              </a:spcBef>
              <a:buClr>
                <a:schemeClr val="tx2"/>
              </a:buClr>
              <a:buSzPct val="95000"/>
              <a:buFont typeface="Wingdings 2" pitchFamily="18" charset="2"/>
              <a:buChar char=""/>
              <a:defRPr/>
            </a:pPr>
            <a:endParaRPr lang="en-US" sz="1800" dirty="0">
              <a:latin typeface="+mj-lt"/>
            </a:endParaRPr>
          </a:p>
          <a:p>
            <a:pPr marL="273050" indent="-273050">
              <a:spcBef>
                <a:spcPct val="20000"/>
              </a:spcBef>
              <a:buClr>
                <a:schemeClr val="tx2"/>
              </a:buClr>
              <a:buSzPct val="95000"/>
              <a:buFont typeface="Wingdings 2" pitchFamily="18" charset="2"/>
              <a:buChar char=""/>
              <a:defRPr/>
            </a:pPr>
            <a:endParaRPr lang="en-US" sz="1800" dirty="0">
              <a:latin typeface="+mj-lt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95000"/>
              <a:buFont typeface="Wingdings 2" pitchFamily="18" charset="2"/>
              <a:buChar char=""/>
              <a:defRPr/>
            </a:pPr>
            <a:endParaRPr lang="en-US" sz="18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477000"/>
            <a:ext cx="8839200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1C236C-08E4-42D6-A6C3-B1DF5A814832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Number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2400" y="6477000"/>
            <a:ext cx="8839200" cy="3048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3799" name="Slide Number Placeholder 6"/>
          <p:cNvSpPr txBox="1">
            <a:spLocks/>
          </p:cNvSpPr>
          <p:nvPr/>
        </p:nvSpPr>
        <p:spPr bwMode="auto">
          <a:xfrm>
            <a:off x="7620000" y="6415088"/>
            <a:ext cx="12192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C64FD5DC-57FF-4714-AC5C-6E435E9105B4}" type="slidenum">
              <a:rPr lang="en-US" sz="1200" b="1">
                <a:solidFill>
                  <a:schemeClr val="bg1"/>
                </a:solidFill>
                <a:latin typeface="Arial" charset="0"/>
              </a:rPr>
              <a:pPr algn="r"/>
              <a:t>28</a:t>
            </a:fld>
            <a:endParaRPr lang="en-US" sz="12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3800" name="Footer Placeholder 24"/>
          <p:cNvSpPr txBox="1">
            <a:spLocks/>
          </p:cNvSpPr>
          <p:nvPr/>
        </p:nvSpPr>
        <p:spPr bwMode="auto">
          <a:xfrm>
            <a:off x="6248400" y="6386513"/>
            <a:ext cx="22860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Slide Number </a:t>
            </a:r>
          </a:p>
        </p:txBody>
      </p:sp>
      <p:sp>
        <p:nvSpPr>
          <p:cNvPr id="33801" name="Footer Placeholder 24"/>
          <p:cNvSpPr txBox="1">
            <a:spLocks/>
          </p:cNvSpPr>
          <p:nvPr/>
        </p:nvSpPr>
        <p:spPr bwMode="auto">
          <a:xfrm>
            <a:off x="304800" y="6384925"/>
            <a:ext cx="41910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 b="1">
                <a:solidFill>
                  <a:schemeClr val="bg1"/>
                </a:solidFill>
                <a:latin typeface="Arial" charset="0"/>
              </a:rPr>
              <a:t>Filter Membrane Cleaning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228600" y="1143000"/>
            <a:ext cx="868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defRPr/>
            </a:pPr>
            <a:r>
              <a:rPr lang="en-US" sz="4000" b="1" dirty="0">
                <a:solidFill>
                  <a:srgbClr val="0066CC"/>
                </a:solidFill>
                <a:latin typeface="+mj-lt"/>
                <a:ea typeface="+mj-ea"/>
                <a:cs typeface="Arial" pitchFamily="34" charset="0"/>
              </a:rPr>
              <a:t>Case </a:t>
            </a:r>
            <a:r>
              <a:rPr lang="en-US" sz="4000" b="1" dirty="0" smtClean="0">
                <a:solidFill>
                  <a:srgbClr val="0066CC"/>
                </a:solidFill>
                <a:latin typeface="+mj-lt"/>
                <a:ea typeface="+mj-ea"/>
                <a:cs typeface="Arial" pitchFamily="34" charset="0"/>
              </a:rPr>
              <a:t>Study: </a:t>
            </a:r>
            <a:r>
              <a:rPr lang="en-US" sz="4000" b="1" i="1" dirty="0" smtClean="0">
                <a:solidFill>
                  <a:srgbClr val="0066CC"/>
                </a:solidFill>
                <a:latin typeface="+mj-lt"/>
                <a:ea typeface="+mj-ea"/>
                <a:cs typeface="Arial" pitchFamily="34" charset="0"/>
              </a:rPr>
              <a:t>Overview</a:t>
            </a:r>
            <a:endParaRPr lang="en-US" sz="4000" b="1" i="1" dirty="0">
              <a:solidFill>
                <a:srgbClr val="0066CC"/>
              </a:solidFill>
              <a:latin typeface="+mj-lt"/>
              <a:ea typeface="+mj-ea"/>
              <a:cs typeface="Arial" pitchFamily="34" charset="0"/>
            </a:endParaRPr>
          </a:p>
        </p:txBody>
      </p:sp>
      <p:pic>
        <p:nvPicPr>
          <p:cNvPr id="33803" name="Picture 17" descr="wav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ubtitle 2"/>
          <p:cNvSpPr txBox="1">
            <a:spLocks/>
          </p:cNvSpPr>
          <p:nvPr/>
        </p:nvSpPr>
        <p:spPr bwMode="auto">
          <a:xfrm>
            <a:off x="1066800" y="1981200"/>
            <a:ext cx="7086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77500" lnSpcReduction="20000"/>
          </a:bodyPr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100" dirty="0">
                <a:latin typeface="+mn-lt"/>
              </a:rPr>
              <a:t>Bilge water treatment customer switched to a </a:t>
            </a:r>
            <a:r>
              <a:rPr lang="en-US" sz="3100" dirty="0" err="1">
                <a:latin typeface="+mn-lt"/>
              </a:rPr>
              <a:t>d’limonene</a:t>
            </a:r>
            <a:r>
              <a:rPr lang="en-US" sz="3100" dirty="0">
                <a:latin typeface="+mn-lt"/>
              </a:rPr>
              <a:t> based cleaner</a:t>
            </a: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100" dirty="0" smtClean="0"/>
              <a:t>Pleasant fragrance</a:t>
            </a: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100" dirty="0" smtClean="0">
                <a:latin typeface="+mn-lt"/>
              </a:rPr>
              <a:t>Better oil </a:t>
            </a:r>
            <a:r>
              <a:rPr lang="en-US" sz="3100" dirty="0">
                <a:latin typeface="+mn-lt"/>
              </a:rPr>
              <a:t>/ </a:t>
            </a:r>
            <a:r>
              <a:rPr lang="en-US" sz="3100" dirty="0" smtClean="0"/>
              <a:t>w</a:t>
            </a:r>
            <a:r>
              <a:rPr lang="en-US" sz="3100" dirty="0" smtClean="0">
                <a:latin typeface="+mn-lt"/>
              </a:rPr>
              <a:t>ater </a:t>
            </a:r>
            <a:r>
              <a:rPr lang="en-US" sz="3100" dirty="0">
                <a:latin typeface="+mn-lt"/>
              </a:rPr>
              <a:t>separation</a:t>
            </a: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100" dirty="0">
                <a:latin typeface="+mn-lt"/>
              </a:rPr>
              <a:t>Better flux results</a:t>
            </a: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100" dirty="0">
                <a:latin typeface="+mn-lt"/>
              </a:rPr>
              <a:t>Worked </a:t>
            </a:r>
            <a:r>
              <a:rPr lang="en-US" sz="3100" dirty="0" smtClean="0">
                <a:latin typeface="+mn-lt"/>
              </a:rPr>
              <a:t>faster</a:t>
            </a:r>
            <a:endParaRPr lang="en-US" sz="310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100" dirty="0" smtClean="0">
                <a:latin typeface="+mn-lt"/>
              </a:rPr>
              <a:t>Lab test:</a:t>
            </a: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100" dirty="0" smtClean="0">
                <a:latin typeface="+mn-lt"/>
              </a:rPr>
              <a:t>100,000 </a:t>
            </a:r>
            <a:r>
              <a:rPr lang="en-US" sz="3100" dirty="0">
                <a:latin typeface="+mn-lt"/>
              </a:rPr>
              <a:t>MWCO membrane – modified </a:t>
            </a:r>
            <a:r>
              <a:rPr lang="en-US" sz="3100" dirty="0" err="1">
                <a:latin typeface="+mn-lt"/>
              </a:rPr>
              <a:t>polyacrylonitrile</a:t>
            </a:r>
            <a:r>
              <a:rPr lang="en-US" sz="3100" dirty="0">
                <a:latin typeface="+mn-lt"/>
              </a:rPr>
              <a:t> (PAN</a:t>
            </a:r>
            <a:r>
              <a:rPr lang="en-US" sz="3100" dirty="0" smtClean="0">
                <a:latin typeface="+mn-lt"/>
              </a:rPr>
              <a:t>)</a:t>
            </a: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100" dirty="0" smtClean="0"/>
              <a:t>Formulated alkaline cleaner with </a:t>
            </a:r>
            <a:r>
              <a:rPr lang="en-US" sz="3100" dirty="0" err="1" smtClean="0"/>
              <a:t>d’limonene</a:t>
            </a:r>
            <a:endParaRPr lang="en-US" sz="310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>
              <a:latin typeface="+mn-lt"/>
            </a:endParaRPr>
          </a:p>
        </p:txBody>
      </p:sp>
      <p:pic>
        <p:nvPicPr>
          <p:cNvPr id="74756" name="Picture 4" descr="C:\Users\Temp\AppData\Local\Microsoft\Windows\Temporary Internet Files\Content.IE5\IRV4E9WQ\MC90029800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2229" y="2514600"/>
            <a:ext cx="3771771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" y="6477000"/>
            <a:ext cx="8839200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C085DC-CE67-4A40-865E-15B47FABD155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Number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2400" y="6477000"/>
            <a:ext cx="8839200" cy="3048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4822" name="Slide Number Placeholder 6"/>
          <p:cNvSpPr txBox="1">
            <a:spLocks/>
          </p:cNvSpPr>
          <p:nvPr/>
        </p:nvSpPr>
        <p:spPr bwMode="auto">
          <a:xfrm>
            <a:off x="7620000" y="6415088"/>
            <a:ext cx="12192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02ADF6B9-3E0D-4F1F-9147-75F89C3C9020}" type="slidenum">
              <a:rPr lang="en-US" sz="1200" b="1">
                <a:solidFill>
                  <a:schemeClr val="bg1"/>
                </a:solidFill>
                <a:latin typeface="Arial" charset="0"/>
              </a:rPr>
              <a:pPr algn="r"/>
              <a:t>29</a:t>
            </a:fld>
            <a:endParaRPr lang="en-US" sz="12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4823" name="Footer Placeholder 24"/>
          <p:cNvSpPr txBox="1">
            <a:spLocks/>
          </p:cNvSpPr>
          <p:nvPr/>
        </p:nvSpPr>
        <p:spPr bwMode="auto">
          <a:xfrm>
            <a:off x="6248400" y="6386513"/>
            <a:ext cx="22860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Slide Number </a:t>
            </a:r>
          </a:p>
        </p:txBody>
      </p:sp>
      <p:sp>
        <p:nvSpPr>
          <p:cNvPr id="34824" name="Footer Placeholder 24"/>
          <p:cNvSpPr txBox="1">
            <a:spLocks/>
          </p:cNvSpPr>
          <p:nvPr/>
        </p:nvSpPr>
        <p:spPr bwMode="auto">
          <a:xfrm>
            <a:off x="304800" y="6384925"/>
            <a:ext cx="41910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 b="1">
                <a:solidFill>
                  <a:schemeClr val="bg1"/>
                </a:solidFill>
                <a:latin typeface="Arial" charset="0"/>
              </a:rPr>
              <a:t>Filter Membrane Cleaning</a:t>
            </a:r>
          </a:p>
        </p:txBody>
      </p:sp>
      <p:pic>
        <p:nvPicPr>
          <p:cNvPr id="34825" name="Picture 17" descr="wav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Placeholder 2"/>
          <p:cNvSpPr txBox="1">
            <a:spLocks/>
          </p:cNvSpPr>
          <p:nvPr/>
        </p:nvSpPr>
        <p:spPr bwMode="auto">
          <a:xfrm>
            <a:off x="-1" y="1752600"/>
            <a:ext cx="4648201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800" b="1" dirty="0">
                <a:latin typeface="+mn-lt"/>
              </a:rPr>
              <a:t>Original Alkaline Cleaner</a:t>
            </a:r>
          </a:p>
        </p:txBody>
      </p:sp>
      <p:sp>
        <p:nvSpPr>
          <p:cNvPr id="17" name="Text Placeholder 4"/>
          <p:cNvSpPr txBox="1">
            <a:spLocks/>
          </p:cNvSpPr>
          <p:nvPr/>
        </p:nvSpPr>
        <p:spPr>
          <a:xfrm>
            <a:off x="4419600" y="1752600"/>
            <a:ext cx="4648200" cy="381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800" b="1" kern="100" dirty="0" smtClean="0">
                <a:latin typeface="+mn-lt"/>
              </a:rPr>
              <a:t>          </a:t>
            </a:r>
            <a:r>
              <a:rPr lang="en-US" sz="1800" b="1" kern="100" dirty="0" err="1" smtClean="0">
                <a:latin typeface="+mn-lt"/>
              </a:rPr>
              <a:t>D`Limonene</a:t>
            </a:r>
            <a:r>
              <a:rPr lang="en-US" sz="1800" b="1" kern="100" dirty="0" smtClean="0">
                <a:latin typeface="+mn-lt"/>
              </a:rPr>
              <a:t> </a:t>
            </a:r>
            <a:r>
              <a:rPr lang="en-US" sz="1800" b="1" kern="100" dirty="0">
                <a:latin typeface="+mn-lt"/>
              </a:rPr>
              <a:t>Based Cleaner</a:t>
            </a:r>
          </a:p>
        </p:txBody>
      </p:sp>
      <p:graphicFrame>
        <p:nvGraphicFramePr>
          <p:cNvPr id="18" name="Content Placeholder 6"/>
          <p:cNvGraphicFramePr>
            <a:graphicFrameLocks noGrp="1"/>
          </p:cNvGraphicFramePr>
          <p:nvPr>
            <p:ph sz="half" idx="4294967295"/>
          </p:nvPr>
        </p:nvGraphicFramePr>
        <p:xfrm>
          <a:off x="152400" y="2154380"/>
          <a:ext cx="4041372" cy="1924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18"/>
          <p:cNvGraphicFramePr/>
          <p:nvPr/>
        </p:nvGraphicFramePr>
        <p:xfrm>
          <a:off x="155172" y="4211780"/>
          <a:ext cx="40386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Content Placeholder 8"/>
          <p:cNvGraphicFramePr>
            <a:graphicFrameLocks noGrp="1"/>
          </p:cNvGraphicFramePr>
          <p:nvPr>
            <p:ph sz="quarter" idx="4294967295"/>
          </p:nvPr>
        </p:nvGraphicFramePr>
        <p:xfrm>
          <a:off x="4724400" y="2154380"/>
          <a:ext cx="4038599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3" name="Chart 22"/>
          <p:cNvGraphicFramePr/>
          <p:nvPr/>
        </p:nvGraphicFramePr>
        <p:xfrm>
          <a:off x="4724400" y="4211780"/>
          <a:ext cx="40386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0" y="7620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defRPr/>
            </a:pPr>
            <a:r>
              <a:rPr lang="en-US" sz="3600" b="1" dirty="0" smtClean="0">
                <a:solidFill>
                  <a:srgbClr val="0066CC"/>
                </a:solidFill>
                <a:latin typeface="+mj-lt"/>
                <a:ea typeface="+mj-ea"/>
                <a:cs typeface="Arial" pitchFamily="34" charset="0"/>
              </a:rPr>
              <a:t>Case Study: </a:t>
            </a:r>
            <a:r>
              <a:rPr lang="en-US" sz="3600" b="1" i="1" dirty="0" smtClean="0">
                <a:solidFill>
                  <a:srgbClr val="0066CC"/>
                </a:solidFill>
                <a:latin typeface="+mj-lt"/>
                <a:ea typeface="+mj-ea"/>
                <a:cs typeface="Arial" pitchFamily="34" charset="0"/>
              </a:rPr>
              <a:t>Comparison </a:t>
            </a:r>
            <a:r>
              <a:rPr lang="en-US" sz="3600" b="1" i="1" dirty="0">
                <a:solidFill>
                  <a:srgbClr val="0066CC"/>
                </a:solidFill>
                <a:latin typeface="+mj-lt"/>
                <a:ea typeface="+mj-ea"/>
                <a:cs typeface="Arial" pitchFamily="34" charset="0"/>
              </a:rPr>
              <a:t>of Cleaners </a:t>
            </a:r>
            <a:r>
              <a:rPr lang="en-US" sz="3600" b="1" dirty="0">
                <a:solidFill>
                  <a:srgbClr val="0066CC"/>
                </a:solidFill>
                <a:latin typeface="+mj-lt"/>
                <a:ea typeface="+mj-ea"/>
                <a:cs typeface="Arial" pitchFamily="34" charset="0"/>
              </a:rPr>
              <a:t/>
            </a:r>
            <a:br>
              <a:rPr lang="en-US" sz="3600" b="1" dirty="0">
                <a:solidFill>
                  <a:srgbClr val="0066CC"/>
                </a:solidFill>
                <a:latin typeface="+mj-lt"/>
                <a:ea typeface="+mj-ea"/>
                <a:cs typeface="Arial" pitchFamily="34" charset="0"/>
              </a:rPr>
            </a:br>
            <a:r>
              <a:rPr lang="en-US" sz="2800" b="1" dirty="0">
                <a:solidFill>
                  <a:srgbClr val="0066CC"/>
                </a:solidFill>
                <a:latin typeface="+mj-lt"/>
                <a:ea typeface="+mj-ea"/>
                <a:cs typeface="Arial" pitchFamily="34" charset="0"/>
              </a:rPr>
              <a:t>Lab-Scale Cross Filtration Membrane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Graphic spid="18" grpId="0">
        <p:bldAsOne/>
      </p:bldGraphic>
      <p:bldGraphic spid="19" grpId="0">
        <p:bldAsOne/>
      </p:bldGraphic>
      <p:bldGraphic spid="20" grpId="0">
        <p:bldAsOne/>
      </p:bldGraphic>
      <p:bldGraphic spid="2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 descr="C:\Users\Temp\AppData\Local\Microsoft\Windows\Temporary Internet Files\Content.IE5\TRE6Z08U\MC900410407[1].wmf"/>
          <p:cNvPicPr>
            <a:picLocks noChangeAspect="1" noChangeArrowheads="1"/>
          </p:cNvPicPr>
          <p:nvPr/>
        </p:nvPicPr>
        <p:blipFill>
          <a:blip r:embed="rId3" cstate="print">
            <a:lum bright="60000" contrast="-75000"/>
          </a:blip>
          <a:srcRect/>
          <a:stretch>
            <a:fillRect/>
          </a:stretch>
        </p:blipFill>
        <p:spPr bwMode="auto">
          <a:xfrm>
            <a:off x="2057400" y="1524000"/>
            <a:ext cx="5105400" cy="441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800" b="1" dirty="0" smtClean="0">
                <a:solidFill>
                  <a:srgbClr val="0066CC"/>
                </a:solidFill>
                <a:cs typeface="Arial" pitchFamily="34" charset="0"/>
              </a:rPr>
              <a:t>Today’s Agenda</a:t>
            </a:r>
            <a:endParaRPr lang="en-US" sz="3800" b="1" dirty="0">
              <a:solidFill>
                <a:srgbClr val="0066CC"/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7848600" cy="48307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Global Water Supply Dilemma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Industries’ Challenges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Industries’ Alternatives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General Overview of Chemical Effects on Membranes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Cleaners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Laboratory Cleaning Trials / Case Scenario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Conclusions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Questions</a:t>
            </a:r>
          </a:p>
          <a:p>
            <a:endParaRPr lang="en-US" dirty="0"/>
          </a:p>
        </p:txBody>
      </p:sp>
      <p:pic>
        <p:nvPicPr>
          <p:cNvPr id="7" name="Picture 17" descr="wav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2"/>
          <p:cNvGrpSpPr/>
          <p:nvPr/>
        </p:nvGrpSpPr>
        <p:grpSpPr>
          <a:xfrm>
            <a:off x="152400" y="6384925"/>
            <a:ext cx="8839200" cy="458788"/>
            <a:chOff x="152400" y="6384925"/>
            <a:chExt cx="8839200" cy="458788"/>
          </a:xfrm>
        </p:grpSpPr>
        <p:sp>
          <p:nvSpPr>
            <p:cNvPr id="9" name="Rectangle 8"/>
            <p:cNvSpPr/>
            <p:nvPr/>
          </p:nvSpPr>
          <p:spPr>
            <a:xfrm>
              <a:off x="152400" y="6477000"/>
              <a:ext cx="8839200" cy="30480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" name="Slide Number Placeholder 6"/>
            <p:cNvSpPr txBox="1">
              <a:spLocks/>
            </p:cNvSpPr>
            <p:nvPr/>
          </p:nvSpPr>
          <p:spPr bwMode="auto">
            <a:xfrm>
              <a:off x="7620000" y="6415088"/>
              <a:ext cx="12192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/>
              <a:fld id="{65FE4325-EE9C-4293-8E1E-4F807C6CE5A0}" type="slidenum">
                <a:rPr lang="en-US" sz="1200" b="1">
                  <a:solidFill>
                    <a:schemeClr val="bg1"/>
                  </a:solidFill>
                  <a:latin typeface="Arial" charset="0"/>
                </a:rPr>
                <a:pPr algn="r"/>
                <a:t>3</a:t>
              </a:fld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1" name="Footer Placeholder 24"/>
            <p:cNvSpPr txBox="1">
              <a:spLocks/>
            </p:cNvSpPr>
            <p:nvPr/>
          </p:nvSpPr>
          <p:spPr bwMode="auto">
            <a:xfrm>
              <a:off x="6248400" y="6386513"/>
              <a:ext cx="2286000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/>
              <a:r>
                <a:rPr lang="en-US" sz="1200" b="1">
                  <a:solidFill>
                    <a:schemeClr val="bg1"/>
                  </a:solidFill>
                  <a:latin typeface="Arial" charset="0"/>
                </a:rPr>
                <a:t>Slide Number </a:t>
              </a:r>
            </a:p>
          </p:txBody>
        </p:sp>
        <p:sp>
          <p:nvSpPr>
            <p:cNvPr id="12" name="Footer Placeholder 24"/>
            <p:cNvSpPr txBox="1">
              <a:spLocks/>
            </p:cNvSpPr>
            <p:nvPr/>
          </p:nvSpPr>
          <p:spPr bwMode="auto">
            <a:xfrm>
              <a:off x="304800" y="6384925"/>
              <a:ext cx="4191000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1200" b="1">
                  <a:solidFill>
                    <a:schemeClr val="bg1"/>
                  </a:solidFill>
                  <a:latin typeface="Arial" charset="0"/>
                </a:rPr>
                <a:t>Filter Membrane Cleaning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58" name="Picture 17" descr="wav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803650" y="1357603"/>
            <a:ext cx="5111750" cy="423862"/>
          </a:xfrm>
        </p:spPr>
      </p:pic>
      <p:pic>
        <p:nvPicPr>
          <p:cNvPr id="3584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03650" y="1766313"/>
            <a:ext cx="510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03650" y="2119603"/>
            <a:ext cx="510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03650" y="2618368"/>
            <a:ext cx="510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03650" y="2971658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03650" y="3387151"/>
            <a:ext cx="510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03650" y="3671313"/>
            <a:ext cx="510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03650" y="3976113"/>
            <a:ext cx="51054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10000" y="4357255"/>
            <a:ext cx="5105400" cy="40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03650" y="4772748"/>
            <a:ext cx="510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2" name="Picture 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03650" y="5306148"/>
            <a:ext cx="510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3" name="Picture 1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03650" y="5839548"/>
            <a:ext cx="5105400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0" y="773759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0066CC"/>
                </a:solidFill>
                <a:latin typeface="+mj-lt"/>
              </a:rPr>
              <a:t>Case Study: </a:t>
            </a:r>
            <a:r>
              <a:rPr lang="en-US" sz="3600" b="1" i="1" dirty="0" smtClean="0">
                <a:solidFill>
                  <a:srgbClr val="0066CC"/>
                </a:solidFill>
                <a:latin typeface="+mj-lt"/>
              </a:rPr>
              <a:t>Microscopic </a:t>
            </a:r>
            <a:r>
              <a:rPr lang="en-US" sz="3600" b="1" i="1" dirty="0">
                <a:solidFill>
                  <a:srgbClr val="0066CC"/>
                </a:solidFill>
                <a:latin typeface="+mj-lt"/>
              </a:rPr>
              <a:t>Evaluation</a:t>
            </a:r>
            <a:endParaRPr lang="en-US" sz="3600" i="1" dirty="0">
              <a:solidFill>
                <a:srgbClr val="0066CC"/>
              </a:solidFill>
              <a:latin typeface="+mj-lt"/>
            </a:endParaRPr>
          </a:p>
        </p:txBody>
      </p:sp>
      <p:sp>
        <p:nvSpPr>
          <p:cNvPr id="20" name="Text Placeholder 8"/>
          <p:cNvSpPr txBox="1">
            <a:spLocks/>
          </p:cNvSpPr>
          <p:nvPr/>
        </p:nvSpPr>
        <p:spPr>
          <a:xfrm>
            <a:off x="228600" y="2044700"/>
            <a:ext cx="3429000" cy="13843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14,720x  magnification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Organic and iron oxide particles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Ridge developed from top -center to bottom-left of the membrane</a:t>
            </a:r>
            <a:endParaRPr lang="en-US" dirty="0" smtClean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100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b="1" dirty="0" smtClean="0"/>
              <a:t>Conclusion: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err="1" smtClean="0"/>
              <a:t>D’Limonene</a:t>
            </a:r>
            <a:r>
              <a:rPr lang="en-US" dirty="0" smtClean="0"/>
              <a:t>-based cleaner is not recommended for this cleaning application</a:t>
            </a:r>
            <a:endParaRPr lang="en-US" b="1" dirty="0" smtClean="0"/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dirty="0"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2400" y="6477000"/>
            <a:ext cx="8839200" cy="3048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857" name="Footer Placeholder 24"/>
          <p:cNvSpPr txBox="1">
            <a:spLocks/>
          </p:cNvSpPr>
          <p:nvPr/>
        </p:nvSpPr>
        <p:spPr bwMode="auto">
          <a:xfrm>
            <a:off x="6248400" y="6386513"/>
            <a:ext cx="22860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Slide Number </a:t>
            </a:r>
          </a:p>
        </p:txBody>
      </p:sp>
      <p:sp>
        <p:nvSpPr>
          <p:cNvPr id="35859" name="Slide Number Placeholder 6"/>
          <p:cNvSpPr txBox="1">
            <a:spLocks/>
          </p:cNvSpPr>
          <p:nvPr/>
        </p:nvSpPr>
        <p:spPr bwMode="auto">
          <a:xfrm>
            <a:off x="7620000" y="6415088"/>
            <a:ext cx="12192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7938F819-3FF6-4362-8E11-23A6510906EF}" type="slidenum">
              <a:rPr lang="en-US" sz="1200" b="1">
                <a:solidFill>
                  <a:schemeClr val="bg1"/>
                </a:solidFill>
                <a:latin typeface="Arial" charset="0"/>
              </a:rPr>
              <a:pPr algn="r"/>
              <a:t>30</a:t>
            </a:fld>
            <a:endParaRPr lang="en-US" sz="1200" b="1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7" descr="wav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66CC"/>
                </a:solidFill>
              </a:rPr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74837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Formulated cleaners offer many benefits</a:t>
            </a:r>
          </a:p>
          <a:p>
            <a:pPr lvl="1"/>
            <a:r>
              <a:rPr lang="en-US" sz="2400" dirty="0" smtClean="0"/>
              <a:t>Custom-formulated	       	 – Performance tested</a:t>
            </a:r>
          </a:p>
          <a:p>
            <a:pPr lvl="1"/>
            <a:r>
              <a:rPr lang="en-US" sz="2400" dirty="0" smtClean="0"/>
              <a:t>Compatibility tested	      	 – Consistency</a:t>
            </a:r>
          </a:p>
          <a:p>
            <a:pPr lvl="1"/>
            <a:r>
              <a:rPr lang="en-US" sz="2400" dirty="0" smtClean="0"/>
              <a:t>Quality assurance	       	 – Long-term performance</a:t>
            </a:r>
          </a:p>
          <a:p>
            <a:pPr lvl="1"/>
            <a:endParaRPr lang="en-US" sz="900" dirty="0" smtClean="0"/>
          </a:p>
          <a:p>
            <a:r>
              <a:rPr lang="en-US" dirty="0" smtClean="0"/>
              <a:t>Specialty manufacturers</a:t>
            </a:r>
          </a:p>
          <a:p>
            <a:pPr lvl="1"/>
            <a:r>
              <a:rPr lang="en-US" sz="2400" dirty="0" smtClean="0"/>
              <a:t>Technical know-how       	– Performance / 						           	   compatibility tests</a:t>
            </a:r>
          </a:p>
          <a:p>
            <a:pPr lvl="1">
              <a:buNone/>
            </a:pPr>
            <a:r>
              <a:rPr lang="en-US" sz="2400" dirty="0" smtClean="0"/>
              <a:t>					       	– Share knowledge to keep                		                                          </a:t>
            </a:r>
            <a:r>
              <a:rPr lang="en-US" sz="500" dirty="0" smtClean="0"/>
              <a:t>  </a:t>
            </a:r>
            <a:r>
              <a:rPr lang="en-US" sz="2400" dirty="0" smtClean="0"/>
              <a:t> experience in-house</a:t>
            </a:r>
            <a:endParaRPr lang="en-US" sz="2400" dirty="0"/>
          </a:p>
        </p:txBody>
      </p:sp>
      <p:pic>
        <p:nvPicPr>
          <p:cNvPr id="73731" name="Picture 3" descr="C:\Users\Temp\AppData\Local\Microsoft\Windows\Temporary Internet Files\Content.IE5\6GWFOI91\MC90023306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533400"/>
            <a:ext cx="1629463" cy="1447800"/>
          </a:xfrm>
          <a:prstGeom prst="rect">
            <a:avLst/>
          </a:prstGeom>
          <a:noFill/>
        </p:spPr>
      </p:pic>
      <p:pic>
        <p:nvPicPr>
          <p:cNvPr id="73735" name="Picture 7" descr="C:\Users\Temp\AppData\Local\Microsoft\Windows\Temporary Internet Files\Content.IE5\6GWFOI91\MC90023326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4953000"/>
            <a:ext cx="2286000" cy="1440633"/>
          </a:xfrm>
          <a:prstGeom prst="rect">
            <a:avLst/>
          </a:prstGeom>
          <a:noFill/>
        </p:spPr>
      </p:pic>
      <p:pic>
        <p:nvPicPr>
          <p:cNvPr id="73737" name="Picture 9" descr="C:\Users\Temp\AppData\Local\Microsoft\Windows\Temporary Internet Files\Content.IE5\7A42UK4A\MC900446312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685800"/>
            <a:ext cx="1066800" cy="107129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52400" y="6477000"/>
            <a:ext cx="8839200" cy="3048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Slide Number Placeholder 6"/>
          <p:cNvSpPr txBox="1">
            <a:spLocks/>
          </p:cNvSpPr>
          <p:nvPr/>
        </p:nvSpPr>
        <p:spPr bwMode="auto">
          <a:xfrm>
            <a:off x="7620000" y="6415088"/>
            <a:ext cx="12192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65FE4325-EE9C-4293-8E1E-4F807C6CE5A0}" type="slidenum">
              <a:rPr lang="en-US" sz="1200" b="1">
                <a:solidFill>
                  <a:schemeClr val="bg1"/>
                </a:solidFill>
                <a:latin typeface="Arial" charset="0"/>
              </a:rPr>
              <a:pPr algn="r"/>
              <a:t>31</a:t>
            </a:fld>
            <a:endParaRPr lang="en-US" sz="1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" name="Footer Placeholder 24"/>
          <p:cNvSpPr txBox="1">
            <a:spLocks/>
          </p:cNvSpPr>
          <p:nvPr/>
        </p:nvSpPr>
        <p:spPr bwMode="auto">
          <a:xfrm>
            <a:off x="6248400" y="6386513"/>
            <a:ext cx="22860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Slide Number </a:t>
            </a:r>
          </a:p>
        </p:txBody>
      </p:sp>
      <p:sp>
        <p:nvSpPr>
          <p:cNvPr id="11" name="Footer Placeholder 24"/>
          <p:cNvSpPr txBox="1">
            <a:spLocks/>
          </p:cNvSpPr>
          <p:nvPr/>
        </p:nvSpPr>
        <p:spPr bwMode="auto">
          <a:xfrm>
            <a:off x="304800" y="6384925"/>
            <a:ext cx="41910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 b="1">
                <a:solidFill>
                  <a:schemeClr val="bg1"/>
                </a:solidFill>
                <a:latin typeface="Arial" charset="0"/>
              </a:rPr>
              <a:t>Filter Membrane Cleaning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7" descr="wav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1828800"/>
            <a:ext cx="9144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chemeClr val="tx2"/>
              </a:buClr>
              <a:buSzPct val="95000"/>
              <a:defRPr/>
            </a:pPr>
            <a:r>
              <a:rPr lang="en-US" dirty="0" smtClean="0">
                <a:latin typeface="+mj-lt"/>
              </a:rPr>
              <a:t>Contact </a:t>
            </a:r>
            <a:r>
              <a:rPr lang="en-US" dirty="0">
                <a:latin typeface="+mj-lt"/>
              </a:rPr>
              <a:t>us to request </a:t>
            </a:r>
            <a:r>
              <a:rPr lang="en-US" b="1" dirty="0">
                <a:latin typeface="+mj-lt"/>
              </a:rPr>
              <a:t>free</a:t>
            </a:r>
            <a:r>
              <a:rPr lang="en-US" dirty="0">
                <a:latin typeface="+mj-lt"/>
              </a:rPr>
              <a:t> cleaner </a:t>
            </a:r>
            <a:r>
              <a:rPr lang="en-US" dirty="0" smtClean="0">
                <a:latin typeface="+mj-lt"/>
              </a:rPr>
              <a:t>samples.</a:t>
            </a:r>
          </a:p>
          <a:p>
            <a:pPr marL="273050" indent="-273050" algn="ctr">
              <a:spcBef>
                <a:spcPct val="20000"/>
              </a:spcBef>
              <a:buClr>
                <a:schemeClr val="tx2"/>
              </a:buClr>
              <a:buSzPct val="95000"/>
              <a:defRPr/>
            </a:pPr>
            <a:endParaRPr lang="en-US" sz="1600" dirty="0">
              <a:latin typeface="+mj-lt"/>
            </a:endParaRPr>
          </a:p>
          <a:p>
            <a:pPr marL="273050" indent="-273050" algn="ctr">
              <a:spcBef>
                <a:spcPct val="20000"/>
              </a:spcBef>
              <a:buClr>
                <a:schemeClr val="tx2"/>
              </a:buClr>
              <a:buSzPct val="95000"/>
              <a:defRPr/>
            </a:pPr>
            <a:r>
              <a:rPr lang="en-US" dirty="0" smtClean="0">
                <a:latin typeface="+mj-lt"/>
              </a:rPr>
              <a:t>Lab Trials / Membrane Compatibility </a:t>
            </a:r>
            <a:r>
              <a:rPr lang="en-US" dirty="0">
                <a:latin typeface="+mj-lt"/>
              </a:rPr>
              <a:t>tests also available.</a:t>
            </a:r>
            <a:br>
              <a:rPr lang="en-US" dirty="0">
                <a:latin typeface="+mj-lt"/>
              </a:rPr>
            </a:br>
            <a:endParaRPr lang="en-US" dirty="0" smtClean="0">
              <a:latin typeface="+mj-lt"/>
            </a:endParaRPr>
          </a:p>
          <a:p>
            <a:pPr marL="273050" indent="-273050" algn="ctr">
              <a:spcBef>
                <a:spcPct val="20000"/>
              </a:spcBef>
              <a:buClr>
                <a:schemeClr val="tx2"/>
              </a:buClr>
              <a:buSzPct val="95000"/>
              <a:defRPr/>
            </a:pPr>
            <a:endParaRPr lang="en-US" sz="1400" dirty="0" smtClean="0">
              <a:latin typeface="+mj-lt"/>
            </a:endParaRPr>
          </a:p>
          <a:p>
            <a:pPr marL="273050" indent="-273050" algn="ctr">
              <a:spcBef>
                <a:spcPct val="20000"/>
              </a:spcBef>
              <a:buClr>
                <a:schemeClr val="tx2"/>
              </a:buClr>
              <a:buSzPct val="95000"/>
              <a:defRPr/>
            </a:pPr>
            <a:r>
              <a:rPr lang="en-US" sz="2200" b="1" dirty="0" smtClean="0">
                <a:latin typeface="+mj-lt"/>
              </a:rPr>
              <a:t>International </a:t>
            </a:r>
            <a:r>
              <a:rPr lang="en-US" sz="2200" b="1" dirty="0">
                <a:latin typeface="+mj-lt"/>
              </a:rPr>
              <a:t>Products </a:t>
            </a:r>
            <a:r>
              <a:rPr lang="en-US" sz="2200" b="1" dirty="0" smtClean="0">
                <a:latin typeface="+mj-lt"/>
              </a:rPr>
              <a:t>Corporation</a:t>
            </a:r>
          </a:p>
          <a:p>
            <a:pPr marL="273050" indent="-273050" algn="ctr">
              <a:spcBef>
                <a:spcPct val="20000"/>
              </a:spcBef>
              <a:buClr>
                <a:schemeClr val="tx2"/>
              </a:buClr>
              <a:buSzPct val="95000"/>
              <a:defRPr/>
            </a:pPr>
            <a:r>
              <a:rPr lang="en-US" sz="1800" dirty="0" smtClean="0">
                <a:latin typeface="+mj-lt"/>
              </a:rPr>
              <a:t>201 </a:t>
            </a:r>
            <a:r>
              <a:rPr lang="en-US" sz="1800" dirty="0">
                <a:latin typeface="+mj-lt"/>
              </a:rPr>
              <a:t>Connecticut Drive, Burlington NJ 08016 USA</a:t>
            </a:r>
          </a:p>
          <a:p>
            <a:pPr marL="182880" indent="-273050" algn="ctr">
              <a:spcBef>
                <a:spcPct val="20000"/>
              </a:spcBef>
              <a:buClr>
                <a:schemeClr val="tx2"/>
              </a:buClr>
              <a:buSzPct val="95000"/>
              <a:defRPr/>
            </a:pPr>
            <a:r>
              <a:rPr lang="en-US" sz="1800" dirty="0">
                <a:latin typeface="+mj-lt"/>
              </a:rPr>
              <a:t>Telephone: 609-386-8770   Facsimile: 609-386-8438</a:t>
            </a:r>
          </a:p>
          <a:p>
            <a:pPr marL="182880" indent="-273050" algn="ctr">
              <a:spcBef>
                <a:spcPct val="20000"/>
              </a:spcBef>
              <a:buClr>
                <a:schemeClr val="tx2"/>
              </a:buClr>
              <a:buSzPct val="95000"/>
              <a:defRPr/>
            </a:pPr>
            <a:r>
              <a:rPr lang="en-US" sz="1800" dirty="0">
                <a:latin typeface="+mj-lt"/>
              </a:rPr>
              <a:t>Email: mkt@ipcol.com   Website: </a:t>
            </a:r>
            <a:r>
              <a:rPr lang="en-US" sz="1800" dirty="0" smtClean="0">
                <a:latin typeface="+mj-lt"/>
              </a:rPr>
              <a:t>www.ipcol.com</a:t>
            </a:r>
          </a:p>
          <a:p>
            <a:pPr marL="182880" indent="-273050" algn="ctr">
              <a:spcBef>
                <a:spcPct val="20000"/>
              </a:spcBef>
              <a:buClr>
                <a:schemeClr val="tx2"/>
              </a:buClr>
              <a:buSzPct val="95000"/>
              <a:defRPr/>
            </a:pPr>
            <a:endParaRPr lang="en-US" sz="2200" dirty="0" smtClean="0">
              <a:latin typeface="+mj-lt"/>
            </a:endParaRPr>
          </a:p>
          <a:p>
            <a:pPr marL="182880" indent="-273050" algn="ctr">
              <a:spcBef>
                <a:spcPct val="20000"/>
              </a:spcBef>
              <a:buClr>
                <a:schemeClr val="tx2"/>
              </a:buClr>
              <a:buSzPct val="95000"/>
              <a:defRPr/>
            </a:pPr>
            <a:r>
              <a:rPr lang="en-US" sz="2600" b="1" dirty="0" smtClean="0">
                <a:solidFill>
                  <a:srgbClr val="0066CC"/>
                </a:solidFill>
              </a:rPr>
              <a:t>Thank you!</a:t>
            </a:r>
            <a:r>
              <a:rPr lang="en-US" dirty="0">
                <a:latin typeface="+mj-lt"/>
              </a:rPr>
              <a:t/>
            </a:r>
            <a:br>
              <a:rPr lang="en-US" dirty="0">
                <a:latin typeface="+mj-lt"/>
              </a:rPr>
            </a:br>
            <a:endParaRPr lang="en-US" b="1" dirty="0">
              <a:latin typeface="+mj-lt"/>
            </a:endParaRPr>
          </a:p>
          <a:p>
            <a:pPr marL="273050" indent="-273050" algn="ctr">
              <a:spcBef>
                <a:spcPct val="20000"/>
              </a:spcBef>
              <a:buClr>
                <a:schemeClr val="tx2"/>
              </a:buClr>
              <a:buSzPct val="95000"/>
              <a:defRPr/>
            </a:pPr>
            <a:endParaRPr lang="en-US" dirty="0">
              <a:latin typeface="+mj-lt"/>
            </a:endParaRPr>
          </a:p>
          <a:p>
            <a:pPr marL="273050" indent="-273050">
              <a:spcBef>
                <a:spcPct val="20000"/>
              </a:spcBef>
              <a:buClr>
                <a:schemeClr val="tx2"/>
              </a:buClr>
              <a:buSzPct val="95000"/>
              <a:defRPr/>
            </a:pPr>
            <a:r>
              <a:rPr lang="en-US" dirty="0">
                <a:latin typeface="+mj-lt"/>
              </a:rPr>
              <a:t/>
            </a:r>
            <a:br>
              <a:rPr lang="en-US" dirty="0">
                <a:latin typeface="+mj-lt"/>
              </a:rPr>
            </a:br>
            <a:endParaRPr lang="en-US" dirty="0">
              <a:latin typeface="+mn-lt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0" y="1143000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defRPr/>
            </a:pPr>
            <a:r>
              <a:rPr lang="en-US" sz="4000" b="1" dirty="0" smtClean="0">
                <a:solidFill>
                  <a:srgbClr val="0066CC"/>
                </a:solidFill>
              </a:rPr>
              <a:t>Contact Us</a:t>
            </a:r>
            <a:endParaRPr lang="en-US" sz="40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9945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5791200"/>
            <a:ext cx="27432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152400" y="6477000"/>
            <a:ext cx="8839200" cy="3048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Slide Number Placeholder 6"/>
          <p:cNvSpPr txBox="1">
            <a:spLocks/>
          </p:cNvSpPr>
          <p:nvPr/>
        </p:nvSpPr>
        <p:spPr bwMode="auto">
          <a:xfrm>
            <a:off x="7620000" y="6415088"/>
            <a:ext cx="12192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65FE4325-EE9C-4293-8E1E-4F807C6CE5A0}" type="slidenum">
              <a:rPr lang="en-US" sz="1200" b="1">
                <a:solidFill>
                  <a:schemeClr val="bg1"/>
                </a:solidFill>
                <a:latin typeface="Arial" charset="0"/>
              </a:rPr>
              <a:pPr algn="r"/>
              <a:t>32</a:t>
            </a:fld>
            <a:endParaRPr lang="en-US" sz="1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" name="Footer Placeholder 24"/>
          <p:cNvSpPr txBox="1">
            <a:spLocks/>
          </p:cNvSpPr>
          <p:nvPr/>
        </p:nvSpPr>
        <p:spPr bwMode="auto">
          <a:xfrm>
            <a:off x="6248400" y="6386513"/>
            <a:ext cx="22860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Slide Number </a:t>
            </a:r>
          </a:p>
        </p:txBody>
      </p:sp>
      <p:sp>
        <p:nvSpPr>
          <p:cNvPr id="19" name="Footer Placeholder 24"/>
          <p:cNvSpPr txBox="1">
            <a:spLocks/>
          </p:cNvSpPr>
          <p:nvPr/>
        </p:nvSpPr>
        <p:spPr bwMode="auto">
          <a:xfrm>
            <a:off x="304800" y="6384925"/>
            <a:ext cx="41910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 b="1">
                <a:solidFill>
                  <a:schemeClr val="bg1"/>
                </a:solidFill>
                <a:latin typeface="Arial" charset="0"/>
              </a:rPr>
              <a:t>Filter Membrane Cleaning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7" descr="wav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7772400" cy="83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800" b="1" dirty="0" smtClean="0">
                <a:solidFill>
                  <a:srgbClr val="0066CC"/>
                </a:solidFill>
                <a:cs typeface="Arial" pitchFamily="34" charset="0"/>
              </a:rPr>
              <a:t>Water, Water, Water</a:t>
            </a:r>
            <a:endParaRPr lang="en-US" sz="3800" b="1" dirty="0">
              <a:solidFill>
                <a:srgbClr val="0066CC"/>
              </a:solidFill>
              <a:cs typeface="Arial" pitchFamily="34" charset="0"/>
            </a:endParaRPr>
          </a:p>
        </p:txBody>
      </p:sp>
      <p:pic>
        <p:nvPicPr>
          <p:cNvPr id="3075" name="Picture 3" descr="C:\Users\Temp\AppData\Local\Microsoft\Windows\Temporary Internet Files\Content.IE5\7A42UK4A\MC90038353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65922" y="4038600"/>
            <a:ext cx="1492278" cy="1828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52400" y="6477000"/>
            <a:ext cx="8839200" cy="3048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Slide Number Placeholder 6"/>
          <p:cNvSpPr txBox="1">
            <a:spLocks/>
          </p:cNvSpPr>
          <p:nvPr/>
        </p:nvSpPr>
        <p:spPr bwMode="auto">
          <a:xfrm>
            <a:off x="7620000" y="6415088"/>
            <a:ext cx="12192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1200" b="1" dirty="0" smtClean="0">
                <a:solidFill>
                  <a:schemeClr val="bg1"/>
                </a:solidFill>
                <a:latin typeface="Arial" charset="0"/>
              </a:rPr>
              <a:t>4</a:t>
            </a:r>
            <a:endParaRPr lang="en-US" sz="1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Footer Placeholder 24"/>
          <p:cNvSpPr txBox="1">
            <a:spLocks/>
          </p:cNvSpPr>
          <p:nvPr/>
        </p:nvSpPr>
        <p:spPr bwMode="auto">
          <a:xfrm>
            <a:off x="6248400" y="6386513"/>
            <a:ext cx="22860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Slide Number </a:t>
            </a:r>
          </a:p>
        </p:txBody>
      </p:sp>
      <p:sp>
        <p:nvSpPr>
          <p:cNvPr id="10" name="Footer Placeholder 24"/>
          <p:cNvSpPr txBox="1">
            <a:spLocks/>
          </p:cNvSpPr>
          <p:nvPr/>
        </p:nvSpPr>
        <p:spPr bwMode="auto">
          <a:xfrm>
            <a:off x="304800" y="6384925"/>
            <a:ext cx="41910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 b="1">
                <a:solidFill>
                  <a:schemeClr val="bg1"/>
                </a:solidFill>
                <a:latin typeface="Arial" charset="0"/>
              </a:rPr>
              <a:t>Filter Membrane Cleaning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1524000"/>
            <a:ext cx="6553200" cy="5334000"/>
          </a:xfrm>
        </p:spPr>
        <p:txBody>
          <a:bodyPr>
            <a:normAutofit fontScale="775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3100" dirty="0" smtClean="0">
                <a:solidFill>
                  <a:schemeClr val="tx1"/>
                </a:solidFill>
              </a:rPr>
              <a:t>  Our most vital natural resource (after air)</a:t>
            </a:r>
          </a:p>
          <a:p>
            <a:pPr algn="l">
              <a:buFont typeface="Arial" pitchFamily="34" charset="0"/>
              <a:buChar char="•"/>
            </a:pPr>
            <a:r>
              <a:rPr lang="en-US" sz="3100" dirty="0" smtClean="0">
                <a:solidFill>
                  <a:schemeClr val="tx1"/>
                </a:solidFill>
              </a:rPr>
              <a:t>  Fixed amount of water on earth</a:t>
            </a:r>
          </a:p>
          <a:p>
            <a:pPr algn="l">
              <a:buFont typeface="Arial" pitchFamily="34" charset="0"/>
              <a:buChar char="•"/>
            </a:pPr>
            <a:r>
              <a:rPr lang="en-US" sz="3100" dirty="0" smtClean="0">
                <a:solidFill>
                  <a:schemeClr val="tx1"/>
                </a:solidFill>
              </a:rPr>
              <a:t>  Significant supply disparity worldwide</a:t>
            </a:r>
          </a:p>
          <a:p>
            <a:pPr algn="l">
              <a:buFont typeface="Arial" pitchFamily="34" charset="0"/>
              <a:buChar char="•"/>
            </a:pPr>
            <a:r>
              <a:rPr lang="en-US" sz="3100" dirty="0" smtClean="0">
                <a:solidFill>
                  <a:schemeClr val="tx1"/>
                </a:solidFill>
              </a:rPr>
              <a:t>  Usage varies significantly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Gallons/capita/day/country: 1 – 145</a:t>
            </a:r>
          </a:p>
          <a:p>
            <a:pPr algn="l">
              <a:buFont typeface="Arial" pitchFamily="34" charset="0"/>
              <a:buChar char="•"/>
            </a:pPr>
            <a:r>
              <a:rPr lang="en-US" sz="3100" dirty="0" smtClean="0">
                <a:solidFill>
                  <a:schemeClr val="tx1"/>
                </a:solidFill>
              </a:rPr>
              <a:t>  Need for potable water will continue to escalate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Increase in world population</a:t>
            </a:r>
          </a:p>
          <a:p>
            <a:pPr lvl="2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1900 – 1.65 b</a:t>
            </a:r>
          </a:p>
          <a:p>
            <a:pPr lvl="2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2000 – 6.1b</a:t>
            </a:r>
          </a:p>
          <a:p>
            <a:pPr lvl="2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2050 projection: 7.5b – 10.6b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Increase in agricultural products</a:t>
            </a:r>
          </a:p>
          <a:p>
            <a:pPr lvl="2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70% water for crops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Greater energy demands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Changes in lifestyle</a:t>
            </a:r>
          </a:p>
          <a:p>
            <a:pPr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Source: United Nations, NY 2004, Dept of Economic and Social Affairs. </a:t>
            </a:r>
            <a:r>
              <a:rPr lang="en-US" sz="1400" u="sng" dirty="0" smtClean="0">
                <a:solidFill>
                  <a:schemeClr val="tx1"/>
                </a:solidFill>
              </a:rPr>
              <a:t>World Populations to 2300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pPr algn="l"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C:\Users\Temp\AppData\Local\Microsoft\Windows\Temporary Internet Files\Content.IE5\IRV4E9WQ\MP900448337[1].jpg"/>
          <p:cNvPicPr>
            <a:picLocks noChangeAspect="1" noChangeArrowheads="1"/>
          </p:cNvPicPr>
          <p:nvPr/>
        </p:nvPicPr>
        <p:blipFill>
          <a:blip r:embed="rId3" cstate="print">
            <a:grayscl/>
            <a:lum bright="10000" contrast="11000"/>
          </a:blip>
          <a:srcRect/>
          <a:stretch>
            <a:fillRect/>
          </a:stretch>
        </p:blipFill>
        <p:spPr bwMode="auto">
          <a:xfrm>
            <a:off x="3657600" y="4038600"/>
            <a:ext cx="1828800" cy="2396835"/>
          </a:xfrm>
          <a:prstGeom prst="rect">
            <a:avLst/>
          </a:prstGeom>
          <a:noFill/>
        </p:spPr>
      </p:pic>
      <p:pic>
        <p:nvPicPr>
          <p:cNvPr id="7" name="Picture 17" descr="wav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5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66CC"/>
                </a:solidFill>
                <a:cs typeface="Arial" pitchFamily="34" charset="0"/>
              </a:rPr>
              <a:t>Industries’ Challenges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46237"/>
            <a:ext cx="8077200" cy="4906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20% water used in industries’</a:t>
            </a:r>
          </a:p>
          <a:p>
            <a:r>
              <a:rPr lang="en-US" sz="2400" dirty="0" smtClean="0"/>
              <a:t>Regulatory requirements</a:t>
            </a:r>
          </a:p>
          <a:p>
            <a:pPr lvl="1"/>
            <a:r>
              <a:rPr lang="en-US" sz="2400" dirty="0" smtClean="0"/>
              <a:t>MARPOL Treaty, FDA, USDA, EPA, CEFAS, local regulations, etc.</a:t>
            </a:r>
          </a:p>
          <a:p>
            <a:r>
              <a:rPr lang="en-US" sz="2400" dirty="0" smtClean="0"/>
              <a:t>Economic Pressures</a:t>
            </a:r>
          </a:p>
          <a:p>
            <a:pPr lvl="1"/>
            <a:r>
              <a:rPr lang="en-US" sz="2400" dirty="0" smtClean="0"/>
              <a:t>Reduced resources, staff, etc.</a:t>
            </a:r>
          </a:p>
          <a:p>
            <a:pPr lvl="1"/>
            <a:r>
              <a:rPr lang="en-US" sz="2400" dirty="0" smtClean="0"/>
              <a:t>Minimize downtime / Maximize ROA</a:t>
            </a:r>
          </a:p>
          <a:p>
            <a:r>
              <a:rPr lang="en-US" sz="2400" dirty="0" smtClean="0"/>
              <a:t>Desalination and water re-use on the rise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102" name="Picture 6" descr="C:\Users\Temp\AppData\Local\Microsoft\Windows\Temporary Internet Files\Content.IE5\6GWFOI91\MC90043439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685800"/>
            <a:ext cx="1720735" cy="17526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52400" y="6477000"/>
            <a:ext cx="8839200" cy="3048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Slide Number Placeholder 6"/>
          <p:cNvSpPr txBox="1">
            <a:spLocks/>
          </p:cNvSpPr>
          <p:nvPr/>
        </p:nvSpPr>
        <p:spPr bwMode="auto">
          <a:xfrm>
            <a:off x="7620000" y="6415088"/>
            <a:ext cx="12192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65FE4325-EE9C-4293-8E1E-4F807C6CE5A0}" type="slidenum">
              <a:rPr lang="en-US" sz="1200" b="1">
                <a:solidFill>
                  <a:schemeClr val="bg1"/>
                </a:solidFill>
                <a:latin typeface="Arial" charset="0"/>
              </a:rPr>
              <a:pPr algn="r"/>
              <a:t>5</a:t>
            </a:fld>
            <a:endParaRPr lang="en-US" sz="1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" name="Footer Placeholder 24"/>
          <p:cNvSpPr txBox="1">
            <a:spLocks/>
          </p:cNvSpPr>
          <p:nvPr/>
        </p:nvSpPr>
        <p:spPr bwMode="auto">
          <a:xfrm>
            <a:off x="6248400" y="6386513"/>
            <a:ext cx="22860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Slide Number </a:t>
            </a:r>
          </a:p>
        </p:txBody>
      </p:sp>
      <p:sp>
        <p:nvSpPr>
          <p:cNvPr id="11" name="Footer Placeholder 24"/>
          <p:cNvSpPr txBox="1">
            <a:spLocks/>
          </p:cNvSpPr>
          <p:nvPr/>
        </p:nvSpPr>
        <p:spPr bwMode="auto">
          <a:xfrm>
            <a:off x="304800" y="6384925"/>
            <a:ext cx="41910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 b="1">
                <a:solidFill>
                  <a:schemeClr val="bg1"/>
                </a:solidFill>
                <a:latin typeface="Arial" charset="0"/>
              </a:rPr>
              <a:t>Filter Membrane Cleaning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275210">
            <a:off x="389892" y="1563540"/>
            <a:ext cx="8399971" cy="3562792"/>
          </a:xfrm>
        </p:spPr>
        <p:txBody>
          <a:bodyPr>
            <a:noAutofit/>
          </a:bodyPr>
          <a:lstStyle/>
          <a:p>
            <a:r>
              <a:rPr lang="en-US" sz="9600" dirty="0" smtClean="0"/>
              <a:t>KEEP THOSE MEMBRANES WORKING!!!</a:t>
            </a:r>
            <a:endParaRPr lang="en-US" sz="9600" dirty="0"/>
          </a:p>
        </p:txBody>
      </p:sp>
      <p:pic>
        <p:nvPicPr>
          <p:cNvPr id="5122" name="Picture 2" descr="C:\Users\Temp\AppData\Local\Microsoft\Windows\Temporary Internet Files\Content.IE5\7A42UK4A\MC90005671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9427" y="122904"/>
            <a:ext cx="2103469" cy="2090623"/>
          </a:xfrm>
          <a:prstGeom prst="rect">
            <a:avLst/>
          </a:prstGeom>
          <a:noFill/>
        </p:spPr>
      </p:pic>
      <p:pic>
        <p:nvPicPr>
          <p:cNvPr id="5124" name="Picture 4" descr="C:\Users\Temp\AppData\Local\Microsoft\Windows\Temporary Internet Files\Content.IE5\7A42UK4A\MC90003008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4648200"/>
            <a:ext cx="16764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 descr="wav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66CC"/>
                </a:solidFill>
                <a:cs typeface="Arial" pitchFamily="34" charset="0"/>
              </a:rPr>
              <a:t>Decisions, Decisions,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98637"/>
            <a:ext cx="8610600" cy="46783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Crisis control or preventive maintenance?</a:t>
            </a:r>
          </a:p>
          <a:p>
            <a:pPr lvl="1"/>
            <a:r>
              <a:rPr lang="en-US" dirty="0" smtClean="0"/>
              <a:t>Sustainable? </a:t>
            </a:r>
          </a:p>
          <a:p>
            <a:r>
              <a:rPr lang="en-US" dirty="0" smtClean="0"/>
              <a:t>Trial and Error?</a:t>
            </a:r>
          </a:p>
          <a:p>
            <a:r>
              <a:rPr lang="en-US" dirty="0" smtClean="0"/>
              <a:t>Outsource?</a:t>
            </a:r>
          </a:p>
          <a:p>
            <a:pPr lvl="1"/>
            <a:r>
              <a:rPr lang="en-US" dirty="0" smtClean="0"/>
              <a:t>“Let them worry about it”</a:t>
            </a:r>
          </a:p>
          <a:p>
            <a:pPr lvl="1"/>
            <a:r>
              <a:rPr lang="en-US" dirty="0" smtClean="0"/>
              <a:t>Lose competency</a:t>
            </a:r>
          </a:p>
          <a:p>
            <a:pPr lvl="1"/>
            <a:r>
              <a:rPr lang="en-US" dirty="0" smtClean="0"/>
              <a:t>Lose control</a:t>
            </a:r>
          </a:p>
          <a:p>
            <a:r>
              <a:rPr lang="en-US" dirty="0" smtClean="0"/>
              <a:t>Partnership with specialty chemical manufacturer?</a:t>
            </a:r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2050" name="Picture 2" descr="C:\Users\Temp\AppData\Local\Microsoft\Windows\Temporary Internet Files\Content.IE5\7A42UK4A\MC90043440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514600"/>
            <a:ext cx="1981200" cy="248062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52400" y="6477000"/>
            <a:ext cx="8839200" cy="3048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Slide Number Placeholder 6"/>
          <p:cNvSpPr txBox="1">
            <a:spLocks/>
          </p:cNvSpPr>
          <p:nvPr/>
        </p:nvSpPr>
        <p:spPr bwMode="auto">
          <a:xfrm>
            <a:off x="7620000" y="6415088"/>
            <a:ext cx="12192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65FE4325-EE9C-4293-8E1E-4F807C6CE5A0}" type="slidenum">
              <a:rPr lang="en-US" sz="1200" b="1">
                <a:solidFill>
                  <a:schemeClr val="bg1"/>
                </a:solidFill>
                <a:latin typeface="Arial" charset="0"/>
              </a:rPr>
              <a:pPr algn="r"/>
              <a:t>7</a:t>
            </a:fld>
            <a:endParaRPr lang="en-US" sz="1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Footer Placeholder 24"/>
          <p:cNvSpPr txBox="1">
            <a:spLocks/>
          </p:cNvSpPr>
          <p:nvPr/>
        </p:nvSpPr>
        <p:spPr bwMode="auto">
          <a:xfrm>
            <a:off x="6248400" y="6386513"/>
            <a:ext cx="22860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Slide Number </a:t>
            </a:r>
          </a:p>
        </p:txBody>
      </p:sp>
      <p:sp>
        <p:nvSpPr>
          <p:cNvPr id="10" name="Footer Placeholder 24"/>
          <p:cNvSpPr txBox="1">
            <a:spLocks/>
          </p:cNvSpPr>
          <p:nvPr/>
        </p:nvSpPr>
        <p:spPr bwMode="auto">
          <a:xfrm>
            <a:off x="304800" y="6384925"/>
            <a:ext cx="41910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 b="1">
                <a:solidFill>
                  <a:schemeClr val="bg1"/>
                </a:solidFill>
                <a:latin typeface="Arial" charset="0"/>
              </a:rPr>
              <a:t>Filter Membrane Cleaning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emp\AppData\Local\Microsoft\Windows\Temporary Internet Files\Content.IE5\6GWFOI91\MC90033845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362200"/>
            <a:ext cx="3014313" cy="2362200"/>
          </a:xfrm>
          <a:prstGeom prst="rect">
            <a:avLst/>
          </a:prstGeom>
          <a:noFill/>
        </p:spPr>
      </p:pic>
      <p:pic>
        <p:nvPicPr>
          <p:cNvPr id="9219" name="Picture 3" descr="C:\Users\Temp\AppData\Local\Microsoft\Windows\Temporary Internet Files\Content.IE5\6GWFOI91\MC90021531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2438400"/>
            <a:ext cx="3821594" cy="3981534"/>
          </a:xfrm>
          <a:prstGeom prst="rect">
            <a:avLst/>
          </a:prstGeom>
          <a:noFill/>
        </p:spPr>
      </p:pic>
      <p:pic>
        <p:nvPicPr>
          <p:cNvPr id="9220" name="Picture 4" descr="C:\Users\Temp\AppData\Local\Microsoft\Windows\Temporary Internet Files\Content.IE5\7A42UK4A\MC900310746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4732" y="1864364"/>
            <a:ext cx="1170668" cy="171703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There IS Help! ! !</a:t>
            </a:r>
            <a:endParaRPr 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1184219">
            <a:off x="66295" y="820715"/>
            <a:ext cx="8997371" cy="1143000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Membrane Cleaning Basics</a:t>
            </a:r>
            <a:endParaRPr lang="en-US" sz="6000" b="1" dirty="0"/>
          </a:p>
        </p:txBody>
      </p:sp>
      <p:pic>
        <p:nvPicPr>
          <p:cNvPr id="7172" name="Picture 4" descr="C:\Users\Temp\AppData\Local\Microsoft\Windows\Temporary Internet Files\Content.IE5\6GWFOI91\MC90008895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276600"/>
            <a:ext cx="3432931" cy="2133600"/>
          </a:xfrm>
          <a:prstGeom prst="rect">
            <a:avLst/>
          </a:prstGeom>
          <a:noFill/>
        </p:spPr>
      </p:pic>
      <p:pic>
        <p:nvPicPr>
          <p:cNvPr id="7173" name="Picture 5" descr="C:\Users\Temp\AppData\Local\Microsoft\Windows\Temporary Internet Files\Content.IE5\6GWFOI91\MC90044194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1600200"/>
            <a:ext cx="1789304" cy="2131540"/>
          </a:xfrm>
          <a:prstGeom prst="rect">
            <a:avLst/>
          </a:prstGeom>
          <a:noFill/>
        </p:spPr>
      </p:pic>
      <p:pic>
        <p:nvPicPr>
          <p:cNvPr id="7174" name="Picture 6" descr="C:\Users\Temp\AppData\Local\Microsoft\Windows\Temporary Internet Files\Content.IE5\IRV4E9WQ\MC90035486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3276600"/>
            <a:ext cx="1074787" cy="2835580"/>
          </a:xfrm>
          <a:prstGeom prst="rect">
            <a:avLst/>
          </a:prstGeom>
          <a:noFill/>
        </p:spPr>
      </p:pic>
      <p:pic>
        <p:nvPicPr>
          <p:cNvPr id="7176" name="Picture 8" descr="C:\Users\Temp\AppData\Local\Microsoft\Windows\Temporary Internet Files\Content.IE5\7A42UK4A\MC900348885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2151752"/>
            <a:ext cx="1905000" cy="1277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4151</TotalTime>
  <Words>1415</Words>
  <Application>Microsoft Office PowerPoint</Application>
  <PresentationFormat>On-screen Show (4:3)</PresentationFormat>
  <Paragraphs>513</Paragraphs>
  <Slides>32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Gulim</vt:lpstr>
      <vt:lpstr>Arial</vt:lpstr>
      <vt:lpstr>Calibri</vt:lpstr>
      <vt:lpstr>CG Times</vt:lpstr>
      <vt:lpstr>Impact</vt:lpstr>
      <vt:lpstr>Inkpen2 Script</vt:lpstr>
      <vt:lpstr>Wingdings 2</vt:lpstr>
      <vt:lpstr>Office Theme</vt:lpstr>
      <vt:lpstr>Microsoft Office Word 2007 Document</vt:lpstr>
      <vt:lpstr>PowerPoint Presentation</vt:lpstr>
      <vt:lpstr>PowerPoint Presentation</vt:lpstr>
      <vt:lpstr>Today’s Agenda</vt:lpstr>
      <vt:lpstr>Water, Water, Water</vt:lpstr>
      <vt:lpstr>Industries’ Challenges</vt:lpstr>
      <vt:lpstr>KEEP THOSE MEMBRANES WORKING!!!</vt:lpstr>
      <vt:lpstr>Decisions, Decisions, Decisions</vt:lpstr>
      <vt:lpstr>There IS Help! ! !</vt:lpstr>
      <vt:lpstr>Membrane Cleaning Basics</vt:lpstr>
      <vt:lpstr>General Membrane Compatibility &amp; Performance Factors </vt:lpstr>
      <vt:lpstr>PowerPoint Presentation</vt:lpstr>
      <vt:lpstr>PowerPoint Presentation</vt:lpstr>
      <vt:lpstr>Cleaner Manufacturers</vt:lpstr>
      <vt:lpstr>PowerPoint Presentation</vt:lpstr>
      <vt:lpstr>PowerPoint Presentation</vt:lpstr>
      <vt:lpstr>PowerPoint Presentation</vt:lpstr>
      <vt:lpstr>PowerPoint Presentation</vt:lpstr>
      <vt:lpstr>Permeate Quality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Filter Membrane Market Growth</dc:title>
  <dc:creator>Tom McGuickin</dc:creator>
  <cp:lastModifiedBy>Michele Christian</cp:lastModifiedBy>
  <cp:revision>277</cp:revision>
  <dcterms:created xsi:type="dcterms:W3CDTF">2011-10-21T19:50:47Z</dcterms:created>
  <dcterms:modified xsi:type="dcterms:W3CDTF">2015-05-06T13:04:52Z</dcterms:modified>
</cp:coreProperties>
</file>