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31"/>
  </p:notesMasterIdLst>
  <p:handoutMasterIdLst>
    <p:handoutMasterId r:id="rId32"/>
  </p:handoutMasterIdLst>
  <p:sldIdLst>
    <p:sldId id="390" r:id="rId2"/>
    <p:sldId id="342" r:id="rId3"/>
    <p:sldId id="358" r:id="rId4"/>
    <p:sldId id="360" r:id="rId5"/>
    <p:sldId id="351" r:id="rId6"/>
    <p:sldId id="363" r:id="rId7"/>
    <p:sldId id="361" r:id="rId8"/>
    <p:sldId id="353" r:id="rId9"/>
    <p:sldId id="359" r:id="rId10"/>
    <p:sldId id="365" r:id="rId11"/>
    <p:sldId id="364" r:id="rId12"/>
    <p:sldId id="367" r:id="rId13"/>
    <p:sldId id="362" r:id="rId14"/>
    <p:sldId id="402" r:id="rId15"/>
    <p:sldId id="392" r:id="rId16"/>
    <p:sldId id="375" r:id="rId17"/>
    <p:sldId id="383" r:id="rId18"/>
    <p:sldId id="421" r:id="rId19"/>
    <p:sldId id="422" r:id="rId20"/>
    <p:sldId id="373" r:id="rId21"/>
    <p:sldId id="415" r:id="rId22"/>
    <p:sldId id="410" r:id="rId23"/>
    <p:sldId id="411" r:id="rId24"/>
    <p:sldId id="412" r:id="rId25"/>
    <p:sldId id="393" r:id="rId26"/>
    <p:sldId id="423" r:id="rId27"/>
    <p:sldId id="424" r:id="rId28"/>
    <p:sldId id="425" r:id="rId29"/>
    <p:sldId id="416" r:id="rId3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Dixon"/>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Dixon"/>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Dixon"/>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Dixon"/>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Dixon"/>
        <a:ea typeface="+mn-ea"/>
        <a:cs typeface="Arial" panose="020B0604020202020204" pitchFamily="34" charset="0"/>
      </a:defRPr>
    </a:lvl5pPr>
    <a:lvl6pPr marL="2286000" algn="l" defTabSz="914400" rtl="0" eaLnBrk="1" latinLnBrk="0" hangingPunct="1">
      <a:defRPr sz="2400" kern="1200">
        <a:solidFill>
          <a:schemeClr val="tx1"/>
        </a:solidFill>
        <a:latin typeface="Dixon"/>
        <a:ea typeface="+mn-ea"/>
        <a:cs typeface="Arial" panose="020B0604020202020204" pitchFamily="34" charset="0"/>
      </a:defRPr>
    </a:lvl6pPr>
    <a:lvl7pPr marL="2743200" algn="l" defTabSz="914400" rtl="0" eaLnBrk="1" latinLnBrk="0" hangingPunct="1">
      <a:defRPr sz="2400" kern="1200">
        <a:solidFill>
          <a:schemeClr val="tx1"/>
        </a:solidFill>
        <a:latin typeface="Dixon"/>
        <a:ea typeface="+mn-ea"/>
        <a:cs typeface="Arial" panose="020B0604020202020204" pitchFamily="34" charset="0"/>
      </a:defRPr>
    </a:lvl7pPr>
    <a:lvl8pPr marL="3200400" algn="l" defTabSz="914400" rtl="0" eaLnBrk="1" latinLnBrk="0" hangingPunct="1">
      <a:defRPr sz="2400" kern="1200">
        <a:solidFill>
          <a:schemeClr val="tx1"/>
        </a:solidFill>
        <a:latin typeface="Dixon"/>
        <a:ea typeface="+mn-ea"/>
        <a:cs typeface="Arial" panose="020B0604020202020204" pitchFamily="34" charset="0"/>
      </a:defRPr>
    </a:lvl8pPr>
    <a:lvl9pPr marL="3657600" algn="l" defTabSz="914400" rtl="0" eaLnBrk="1" latinLnBrk="0" hangingPunct="1">
      <a:defRPr sz="2400" kern="1200">
        <a:solidFill>
          <a:schemeClr val="tx1"/>
        </a:solidFill>
        <a:latin typeface="Dixon"/>
        <a:ea typeface="+mn-ea"/>
        <a:cs typeface="Arial" panose="020B0604020202020204" pitchFamily="34" charset="0"/>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00"/>
    <a:srgbClr val="3333FF"/>
    <a:srgbClr val="33CCCC"/>
    <a:srgbClr val="996633"/>
    <a:srgbClr val="666633"/>
    <a:srgbClr val="990099"/>
    <a:srgbClr val="FE0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5" autoAdjust="0"/>
    <p:restoredTop sz="94572" autoAdjust="0"/>
  </p:normalViewPr>
  <p:slideViewPr>
    <p:cSldViewPr>
      <p:cViewPr varScale="1">
        <p:scale>
          <a:sx n="67" d="100"/>
          <a:sy n="67" d="100"/>
        </p:scale>
        <p:origin x="444" y="60"/>
      </p:cViewPr>
      <p:guideLst>
        <p:guide orient="horz" pos="2208"/>
        <p:guide pos="2880"/>
      </p:guideLst>
    </p:cSldViewPr>
  </p:slideViewPr>
  <p:outlineViewPr>
    <p:cViewPr>
      <p:scale>
        <a:sx n="33" d="100"/>
        <a:sy n="33" d="100"/>
      </p:scale>
      <p:origin x="0" y="12054"/>
    </p:cViewPr>
  </p:outlineViewPr>
  <p:notesTextViewPr>
    <p:cViewPr>
      <p:scale>
        <a:sx n="100" d="100"/>
        <a:sy n="100" d="100"/>
      </p:scale>
      <p:origin x="0" y="0"/>
    </p:cViewPr>
  </p:notesTextViewPr>
  <p:sorterViewPr>
    <p:cViewPr>
      <p:scale>
        <a:sx n="66" d="100"/>
        <a:sy n="66" d="100"/>
      </p:scale>
      <p:origin x="0" y="2214"/>
    </p:cViewPr>
  </p:sorterViewPr>
  <p:notesViewPr>
    <p:cSldViewPr>
      <p:cViewPr varScale="1">
        <p:scale>
          <a:sx n="54" d="100"/>
          <a:sy n="54" d="100"/>
        </p:scale>
        <p:origin x="-1776" y="-84"/>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03550" cy="452438"/>
          </a:xfrm>
          <a:prstGeom prst="rect">
            <a:avLst/>
          </a:prstGeom>
          <a:noFill/>
          <a:ln w="9525">
            <a:noFill/>
            <a:miter lim="800000"/>
            <a:headEnd/>
            <a:tailEnd/>
          </a:ln>
          <a:effectLst/>
        </p:spPr>
        <p:txBody>
          <a:bodyPr vert="horz" wrap="square" lIns="90566" tIns="45283" rIns="90566" bIns="45283" numCol="1" anchor="t" anchorCtr="0" compatLnSpc="1">
            <a:prstTxWarp prst="textNoShape">
              <a:avLst/>
            </a:prstTxWarp>
          </a:bodyPr>
          <a:lstStyle>
            <a:lvl1pPr defTabSz="906322" eaLnBrk="1" hangingPunct="1">
              <a:defRPr sz="1200">
                <a:latin typeface="Times New Roman" pitchFamily="18" charset="0"/>
                <a:cs typeface="+mn-cs"/>
              </a:defRPr>
            </a:lvl1pPr>
          </a:lstStyle>
          <a:p>
            <a:pPr>
              <a:defRPr/>
            </a:pPr>
            <a:endParaRPr lang="en-US"/>
          </a:p>
        </p:txBody>
      </p:sp>
      <p:sp>
        <p:nvSpPr>
          <p:cNvPr id="18435" name="Rectangle 3"/>
          <p:cNvSpPr>
            <a:spLocks noGrp="1" noChangeArrowheads="1"/>
          </p:cNvSpPr>
          <p:nvPr>
            <p:ph type="dt" sz="quarter" idx="1"/>
          </p:nvPr>
        </p:nvSpPr>
        <p:spPr bwMode="auto">
          <a:xfrm>
            <a:off x="4006850" y="0"/>
            <a:ext cx="3003550" cy="452438"/>
          </a:xfrm>
          <a:prstGeom prst="rect">
            <a:avLst/>
          </a:prstGeom>
          <a:noFill/>
          <a:ln w="9525">
            <a:noFill/>
            <a:miter lim="800000"/>
            <a:headEnd/>
            <a:tailEnd/>
          </a:ln>
          <a:effectLst/>
        </p:spPr>
        <p:txBody>
          <a:bodyPr vert="horz" wrap="square" lIns="90566" tIns="45283" rIns="90566" bIns="45283" numCol="1" anchor="t" anchorCtr="0" compatLnSpc="1">
            <a:prstTxWarp prst="textNoShape">
              <a:avLst/>
            </a:prstTxWarp>
          </a:bodyPr>
          <a:lstStyle>
            <a:lvl1pPr algn="r" defTabSz="906322" eaLnBrk="1" hangingPunct="1">
              <a:defRPr sz="1200">
                <a:latin typeface="Times New Roman" pitchFamily="18" charset="0"/>
                <a:cs typeface="+mn-cs"/>
              </a:defRPr>
            </a:lvl1pPr>
          </a:lstStyle>
          <a:p>
            <a:pPr>
              <a:defRPr/>
            </a:pPr>
            <a:endParaRPr lang="en-US"/>
          </a:p>
        </p:txBody>
      </p:sp>
      <p:sp>
        <p:nvSpPr>
          <p:cNvPr id="18436" name="Rectangle 4"/>
          <p:cNvSpPr>
            <a:spLocks noGrp="1" noChangeArrowheads="1"/>
          </p:cNvSpPr>
          <p:nvPr>
            <p:ph type="ftr" sz="quarter" idx="2"/>
          </p:nvPr>
        </p:nvSpPr>
        <p:spPr bwMode="auto">
          <a:xfrm>
            <a:off x="0" y="8820150"/>
            <a:ext cx="3003550" cy="452438"/>
          </a:xfrm>
          <a:prstGeom prst="rect">
            <a:avLst/>
          </a:prstGeom>
          <a:noFill/>
          <a:ln w="9525">
            <a:noFill/>
            <a:miter lim="800000"/>
            <a:headEnd/>
            <a:tailEnd/>
          </a:ln>
          <a:effectLst/>
        </p:spPr>
        <p:txBody>
          <a:bodyPr vert="horz" wrap="square" lIns="90566" tIns="45283" rIns="90566" bIns="45283" numCol="1" anchor="b" anchorCtr="0" compatLnSpc="1">
            <a:prstTxWarp prst="textNoShape">
              <a:avLst/>
            </a:prstTxWarp>
          </a:bodyPr>
          <a:lstStyle>
            <a:lvl1pPr defTabSz="906322" eaLnBrk="1" hangingPunct="1">
              <a:defRPr sz="1200">
                <a:latin typeface="Times New Roman" pitchFamily="18" charset="0"/>
                <a:cs typeface="+mn-cs"/>
              </a:defRPr>
            </a:lvl1pPr>
          </a:lstStyle>
          <a:p>
            <a:pPr>
              <a:defRPr/>
            </a:pPr>
            <a:endParaRPr lang="en-US"/>
          </a:p>
        </p:txBody>
      </p:sp>
      <p:sp>
        <p:nvSpPr>
          <p:cNvPr id="18437" name="Rectangle 5"/>
          <p:cNvSpPr>
            <a:spLocks noGrp="1" noChangeArrowheads="1"/>
          </p:cNvSpPr>
          <p:nvPr>
            <p:ph type="sldNum" sz="quarter" idx="3"/>
          </p:nvPr>
        </p:nvSpPr>
        <p:spPr bwMode="auto">
          <a:xfrm>
            <a:off x="4006850" y="8820150"/>
            <a:ext cx="3003550" cy="452438"/>
          </a:xfrm>
          <a:prstGeom prst="rect">
            <a:avLst/>
          </a:prstGeom>
          <a:noFill/>
          <a:ln w="9525">
            <a:noFill/>
            <a:miter lim="800000"/>
            <a:headEnd/>
            <a:tailEnd/>
          </a:ln>
          <a:effectLst/>
        </p:spPr>
        <p:txBody>
          <a:bodyPr vert="horz" wrap="square" lIns="90566" tIns="45283" rIns="90566" bIns="45283" numCol="1" anchor="b" anchorCtr="0" compatLnSpc="1">
            <a:prstTxWarp prst="textNoShape">
              <a:avLst/>
            </a:prstTxWarp>
          </a:bodyPr>
          <a:lstStyle>
            <a:lvl1pPr algn="r" defTabSz="904875" eaLnBrk="1" hangingPunct="1">
              <a:defRPr sz="1200">
                <a:latin typeface="Times New Roman" panose="02020603050405020304" pitchFamily="18" charset="0"/>
              </a:defRPr>
            </a:lvl1pPr>
          </a:lstStyle>
          <a:p>
            <a:pPr>
              <a:defRPr/>
            </a:pPr>
            <a:fld id="{9BADB13E-1DD9-4EDA-BE0A-D96A460FF500}" type="slidenum">
              <a:rPr lang="en-US" altLang="en-US"/>
              <a:pPr>
                <a:defRPr/>
              </a:pPr>
              <a:t>‹#›</a:t>
            </a:fld>
            <a:endParaRPr lang="en-US" altLang="en-US"/>
          </a:p>
        </p:txBody>
      </p:sp>
    </p:spTree>
    <p:extLst>
      <p:ext uri="{BB962C8B-B14F-4D97-AF65-F5344CB8AC3E}">
        <p14:creationId xmlns:p14="http://schemas.microsoft.com/office/powerpoint/2010/main" val="2007108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03550" cy="452438"/>
          </a:xfrm>
          <a:prstGeom prst="rect">
            <a:avLst/>
          </a:prstGeom>
          <a:noFill/>
          <a:ln w="12700" cap="sq">
            <a:noFill/>
            <a:miter lim="800000"/>
            <a:headEnd type="none" w="sm" len="sm"/>
            <a:tailEnd type="none" w="sm" len="sm"/>
          </a:ln>
          <a:effectLst/>
        </p:spPr>
        <p:txBody>
          <a:bodyPr vert="horz" wrap="square" lIns="90566" tIns="45283" rIns="90566" bIns="45283" numCol="1" anchor="t" anchorCtr="0" compatLnSpc="1">
            <a:prstTxWarp prst="textNoShape">
              <a:avLst/>
            </a:prstTxWarp>
          </a:bodyPr>
          <a:lstStyle>
            <a:lvl1pPr defTabSz="906322" eaLnBrk="0" hangingPunct="0">
              <a:defRPr sz="1200">
                <a:latin typeface="Times New Roman" pitchFamily="18" charset="0"/>
                <a:cs typeface="+mn-cs"/>
              </a:defRPr>
            </a:lvl1pPr>
          </a:lstStyle>
          <a:p>
            <a:pPr>
              <a:defRPr/>
            </a:pPr>
            <a:endParaRPr lang="en-US"/>
          </a:p>
        </p:txBody>
      </p:sp>
      <p:sp>
        <p:nvSpPr>
          <p:cNvPr id="14339" name="Rectangle 3"/>
          <p:cNvSpPr>
            <a:spLocks noGrp="1" noChangeArrowheads="1"/>
          </p:cNvSpPr>
          <p:nvPr>
            <p:ph type="dt" idx="1"/>
          </p:nvPr>
        </p:nvSpPr>
        <p:spPr bwMode="auto">
          <a:xfrm>
            <a:off x="4006850" y="0"/>
            <a:ext cx="3003550" cy="452438"/>
          </a:xfrm>
          <a:prstGeom prst="rect">
            <a:avLst/>
          </a:prstGeom>
          <a:noFill/>
          <a:ln w="12700" cap="sq">
            <a:noFill/>
            <a:miter lim="800000"/>
            <a:headEnd type="none" w="sm" len="sm"/>
            <a:tailEnd type="none" w="sm" len="sm"/>
          </a:ln>
          <a:effectLst/>
        </p:spPr>
        <p:txBody>
          <a:bodyPr vert="horz" wrap="square" lIns="90566" tIns="45283" rIns="90566" bIns="45283" numCol="1" anchor="t" anchorCtr="0" compatLnSpc="1">
            <a:prstTxWarp prst="textNoShape">
              <a:avLst/>
            </a:prstTxWarp>
          </a:bodyPr>
          <a:lstStyle>
            <a:lvl1pPr algn="r" defTabSz="906322" eaLnBrk="0" hangingPunct="0">
              <a:defRPr sz="1200">
                <a:latin typeface="Times New Roman" pitchFamily="18"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4588" y="679450"/>
            <a:ext cx="4722812" cy="3541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25513" y="4446588"/>
            <a:ext cx="5159375" cy="4146550"/>
          </a:xfrm>
          <a:prstGeom prst="rect">
            <a:avLst/>
          </a:prstGeom>
          <a:noFill/>
          <a:ln w="12700" cap="sq">
            <a:noFill/>
            <a:miter lim="800000"/>
            <a:headEnd type="none" w="sm" len="sm"/>
            <a:tailEnd type="none" w="sm" len="sm"/>
          </a:ln>
          <a:effectLst/>
        </p:spPr>
        <p:txBody>
          <a:bodyPr vert="horz" wrap="square" lIns="90566" tIns="45283" rIns="90566" bIns="452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0150"/>
            <a:ext cx="3003550" cy="452438"/>
          </a:xfrm>
          <a:prstGeom prst="rect">
            <a:avLst/>
          </a:prstGeom>
          <a:noFill/>
          <a:ln w="12700" cap="sq">
            <a:noFill/>
            <a:miter lim="800000"/>
            <a:headEnd type="none" w="sm" len="sm"/>
            <a:tailEnd type="none" w="sm" len="sm"/>
          </a:ln>
          <a:effectLst/>
        </p:spPr>
        <p:txBody>
          <a:bodyPr vert="horz" wrap="square" lIns="90566" tIns="45283" rIns="90566" bIns="45283" numCol="1" anchor="b" anchorCtr="0" compatLnSpc="1">
            <a:prstTxWarp prst="textNoShape">
              <a:avLst/>
            </a:prstTxWarp>
          </a:bodyPr>
          <a:lstStyle>
            <a:lvl1pPr defTabSz="906322" eaLnBrk="0" hangingPunct="0">
              <a:defRPr sz="1200">
                <a:latin typeface="Times New Roman" pitchFamily="18" charset="0"/>
                <a:cs typeface="+mn-cs"/>
              </a:defRPr>
            </a:lvl1pPr>
          </a:lstStyle>
          <a:p>
            <a:pPr>
              <a:defRPr/>
            </a:pPr>
            <a:endParaRPr lang="en-US"/>
          </a:p>
        </p:txBody>
      </p:sp>
      <p:sp>
        <p:nvSpPr>
          <p:cNvPr id="14343" name="Rectangle 7"/>
          <p:cNvSpPr>
            <a:spLocks noGrp="1" noChangeArrowheads="1"/>
          </p:cNvSpPr>
          <p:nvPr>
            <p:ph type="sldNum" sz="quarter" idx="5"/>
          </p:nvPr>
        </p:nvSpPr>
        <p:spPr bwMode="auto">
          <a:xfrm>
            <a:off x="4006850" y="8820150"/>
            <a:ext cx="3003550" cy="452438"/>
          </a:xfrm>
          <a:prstGeom prst="rect">
            <a:avLst/>
          </a:prstGeom>
          <a:noFill/>
          <a:ln w="12700" cap="sq">
            <a:noFill/>
            <a:miter lim="800000"/>
            <a:headEnd type="none" w="sm" len="sm"/>
            <a:tailEnd type="none" w="sm" len="sm"/>
          </a:ln>
          <a:effectLst/>
        </p:spPr>
        <p:txBody>
          <a:bodyPr vert="horz" wrap="square" lIns="90566" tIns="45283" rIns="90566" bIns="45283" numCol="1" anchor="b" anchorCtr="0" compatLnSpc="1">
            <a:prstTxWarp prst="textNoShape">
              <a:avLst/>
            </a:prstTxWarp>
          </a:bodyPr>
          <a:lstStyle>
            <a:lvl1pPr algn="r" defTabSz="904875" eaLnBrk="0" hangingPunct="0">
              <a:defRPr sz="1200">
                <a:latin typeface="Times New Roman" panose="02020603050405020304" pitchFamily="18" charset="0"/>
              </a:defRPr>
            </a:lvl1pPr>
          </a:lstStyle>
          <a:p>
            <a:pPr>
              <a:defRPr/>
            </a:pPr>
            <a:fld id="{8EB1D38E-F360-406E-9CCF-2CBBAA662BF1}" type="slidenum">
              <a:rPr lang="en-US" altLang="en-US"/>
              <a:pPr>
                <a:defRPr/>
              </a:pPr>
              <a:t>‹#›</a:t>
            </a:fld>
            <a:endParaRPr lang="en-US" altLang="en-US"/>
          </a:p>
        </p:txBody>
      </p:sp>
    </p:spTree>
    <p:extLst>
      <p:ext uri="{BB962C8B-B14F-4D97-AF65-F5344CB8AC3E}">
        <p14:creationId xmlns:p14="http://schemas.microsoft.com/office/powerpoint/2010/main" val="1319099349"/>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3288">
              <a:spcBef>
                <a:spcPct val="30000"/>
              </a:spcBef>
              <a:defRPr kumimoji="1" sz="1200">
                <a:solidFill>
                  <a:schemeClr val="tx1"/>
                </a:solidFill>
                <a:latin typeface="Times New Roman" panose="02020603050405020304" pitchFamily="18" charset="0"/>
              </a:defRPr>
            </a:lvl1pPr>
            <a:lvl2pPr marL="741363" indent="-284163" defTabSz="903288">
              <a:spcBef>
                <a:spcPct val="30000"/>
              </a:spcBef>
              <a:defRPr kumimoji="1" sz="1200">
                <a:solidFill>
                  <a:schemeClr val="tx1"/>
                </a:solidFill>
                <a:latin typeface="Times New Roman" panose="02020603050405020304" pitchFamily="18" charset="0"/>
              </a:defRPr>
            </a:lvl2pPr>
            <a:lvl3pPr marL="1141413" indent="-227013" defTabSz="903288">
              <a:spcBef>
                <a:spcPct val="30000"/>
              </a:spcBef>
              <a:defRPr kumimoji="1" sz="1200">
                <a:solidFill>
                  <a:schemeClr val="tx1"/>
                </a:solidFill>
                <a:latin typeface="Times New Roman" panose="02020603050405020304" pitchFamily="18" charset="0"/>
              </a:defRPr>
            </a:lvl3pPr>
            <a:lvl4pPr marL="1598613" indent="-227013" defTabSz="903288">
              <a:spcBef>
                <a:spcPct val="30000"/>
              </a:spcBef>
              <a:defRPr kumimoji="1" sz="1200">
                <a:solidFill>
                  <a:schemeClr val="tx1"/>
                </a:solidFill>
                <a:latin typeface="Times New Roman" panose="02020603050405020304" pitchFamily="18" charset="0"/>
              </a:defRPr>
            </a:lvl4pPr>
            <a:lvl5pPr marL="2055813" indent="-227013" defTabSz="903288">
              <a:spcBef>
                <a:spcPct val="30000"/>
              </a:spcBef>
              <a:defRPr kumimoji="1" sz="1200">
                <a:solidFill>
                  <a:schemeClr val="tx1"/>
                </a:solidFill>
                <a:latin typeface="Times New Roman" panose="02020603050405020304" pitchFamily="18" charset="0"/>
              </a:defRPr>
            </a:lvl5pPr>
            <a:lvl6pPr marL="25130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02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74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46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1E0F6FE-2552-4FDE-A519-AD6963095D62}" type="slidenum">
              <a:rPr kumimoji="0" lang="en-US" altLang="en-US" smtClean="0"/>
              <a:pPr>
                <a:spcBef>
                  <a:spcPct val="0"/>
                </a:spcBef>
              </a:pPr>
              <a:t>1</a:t>
            </a:fld>
            <a:endParaRPr kumimoji="0" lang="en-US" altLang="en-US" smtClean="0"/>
          </a:p>
        </p:txBody>
      </p:sp>
    </p:spTree>
    <p:extLst>
      <p:ext uri="{BB962C8B-B14F-4D97-AF65-F5344CB8AC3E}">
        <p14:creationId xmlns:p14="http://schemas.microsoft.com/office/powerpoint/2010/main" val="3940146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450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906EEB2-444C-46CC-90BF-8AF7BA6596C5}" type="slidenum">
              <a:rPr kumimoji="0" lang="en-US" altLang="en-US" smtClean="0"/>
              <a:pPr>
                <a:spcBef>
                  <a:spcPct val="0"/>
                </a:spcBef>
              </a:pPr>
              <a:t>10</a:t>
            </a:fld>
            <a:endParaRPr kumimoji="0" lang="en-US" altLang="en-US" smtClean="0"/>
          </a:p>
        </p:txBody>
      </p:sp>
    </p:spTree>
    <p:extLst>
      <p:ext uri="{BB962C8B-B14F-4D97-AF65-F5344CB8AC3E}">
        <p14:creationId xmlns:p14="http://schemas.microsoft.com/office/powerpoint/2010/main" val="2184632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229865F-9642-4654-B033-336720418CB6}" type="slidenum">
              <a:rPr kumimoji="0" lang="en-US" altLang="en-US" smtClean="0"/>
              <a:pPr>
                <a:spcBef>
                  <a:spcPct val="0"/>
                </a:spcBef>
              </a:pPr>
              <a:t>11</a:t>
            </a:fld>
            <a:endParaRPr kumimoji="0" lang="en-US" altLang="en-US" smtClean="0"/>
          </a:p>
        </p:txBody>
      </p:sp>
    </p:spTree>
    <p:extLst>
      <p:ext uri="{BB962C8B-B14F-4D97-AF65-F5344CB8AC3E}">
        <p14:creationId xmlns:p14="http://schemas.microsoft.com/office/powerpoint/2010/main" val="959983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491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190DCDB-8575-44E8-9B62-60AF34479D38}" type="slidenum">
              <a:rPr kumimoji="0" lang="en-US" altLang="en-US" smtClean="0"/>
              <a:pPr>
                <a:spcBef>
                  <a:spcPct val="0"/>
                </a:spcBef>
              </a:pPr>
              <a:t>12</a:t>
            </a:fld>
            <a:endParaRPr kumimoji="0" lang="en-US" altLang="en-US" smtClean="0"/>
          </a:p>
        </p:txBody>
      </p:sp>
    </p:spTree>
    <p:extLst>
      <p:ext uri="{BB962C8B-B14F-4D97-AF65-F5344CB8AC3E}">
        <p14:creationId xmlns:p14="http://schemas.microsoft.com/office/powerpoint/2010/main" val="1668732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512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4C9F46B-C73C-4E7F-83F0-242F3037D022}" type="slidenum">
              <a:rPr kumimoji="0" lang="en-US" altLang="en-US" smtClean="0"/>
              <a:pPr>
                <a:spcBef>
                  <a:spcPct val="0"/>
                </a:spcBef>
              </a:pPr>
              <a:t>13</a:t>
            </a:fld>
            <a:endParaRPr kumimoji="0" lang="en-US" altLang="en-US" smtClean="0"/>
          </a:p>
        </p:txBody>
      </p:sp>
    </p:spTree>
    <p:extLst>
      <p:ext uri="{BB962C8B-B14F-4D97-AF65-F5344CB8AC3E}">
        <p14:creationId xmlns:p14="http://schemas.microsoft.com/office/powerpoint/2010/main" val="1828270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
        <p:nvSpPr>
          <p:cNvPr id="870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3288">
              <a:spcBef>
                <a:spcPct val="30000"/>
              </a:spcBef>
              <a:defRPr kumimoji="1" sz="1200">
                <a:solidFill>
                  <a:schemeClr val="tx1"/>
                </a:solidFill>
                <a:latin typeface="Times New Roman" panose="02020603050405020304" pitchFamily="18" charset="0"/>
              </a:defRPr>
            </a:lvl1pPr>
            <a:lvl2pPr marL="741363" indent="-284163" defTabSz="903288">
              <a:spcBef>
                <a:spcPct val="30000"/>
              </a:spcBef>
              <a:defRPr kumimoji="1" sz="1200">
                <a:solidFill>
                  <a:schemeClr val="tx1"/>
                </a:solidFill>
                <a:latin typeface="Times New Roman" panose="02020603050405020304" pitchFamily="18" charset="0"/>
              </a:defRPr>
            </a:lvl2pPr>
            <a:lvl3pPr marL="1141413" indent="-227013" defTabSz="903288">
              <a:spcBef>
                <a:spcPct val="30000"/>
              </a:spcBef>
              <a:defRPr kumimoji="1" sz="1200">
                <a:solidFill>
                  <a:schemeClr val="tx1"/>
                </a:solidFill>
                <a:latin typeface="Times New Roman" panose="02020603050405020304" pitchFamily="18" charset="0"/>
              </a:defRPr>
            </a:lvl3pPr>
            <a:lvl4pPr marL="1598613" indent="-227013" defTabSz="903288">
              <a:spcBef>
                <a:spcPct val="30000"/>
              </a:spcBef>
              <a:defRPr kumimoji="1" sz="1200">
                <a:solidFill>
                  <a:schemeClr val="tx1"/>
                </a:solidFill>
                <a:latin typeface="Times New Roman" panose="02020603050405020304" pitchFamily="18" charset="0"/>
              </a:defRPr>
            </a:lvl4pPr>
            <a:lvl5pPr marL="2055813" indent="-227013" defTabSz="903288">
              <a:spcBef>
                <a:spcPct val="30000"/>
              </a:spcBef>
              <a:defRPr kumimoji="1" sz="1200">
                <a:solidFill>
                  <a:schemeClr val="tx1"/>
                </a:solidFill>
                <a:latin typeface="Times New Roman" panose="02020603050405020304" pitchFamily="18" charset="0"/>
              </a:defRPr>
            </a:lvl5pPr>
            <a:lvl6pPr marL="25130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02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74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46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DD04E2F-486C-46F8-BBBA-0A9F671E9119}" type="slidenum">
              <a:rPr kumimoji="0" lang="en-US" altLang="en-US" smtClean="0"/>
              <a:pPr>
                <a:spcBef>
                  <a:spcPct val="0"/>
                </a:spcBef>
              </a:pPr>
              <a:t>14</a:t>
            </a:fld>
            <a:endParaRPr kumimoji="0" lang="en-US" altLang="en-US" smtClean="0"/>
          </a:p>
        </p:txBody>
      </p:sp>
    </p:spTree>
    <p:extLst>
      <p:ext uri="{BB962C8B-B14F-4D97-AF65-F5344CB8AC3E}">
        <p14:creationId xmlns:p14="http://schemas.microsoft.com/office/powerpoint/2010/main" val="703361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3288">
              <a:spcBef>
                <a:spcPct val="30000"/>
              </a:spcBef>
              <a:defRPr kumimoji="1" sz="1200">
                <a:solidFill>
                  <a:schemeClr val="tx1"/>
                </a:solidFill>
                <a:latin typeface="Times New Roman" panose="02020603050405020304" pitchFamily="18" charset="0"/>
              </a:defRPr>
            </a:lvl1pPr>
            <a:lvl2pPr marL="741363" indent="-284163" defTabSz="903288">
              <a:spcBef>
                <a:spcPct val="30000"/>
              </a:spcBef>
              <a:defRPr kumimoji="1" sz="1200">
                <a:solidFill>
                  <a:schemeClr val="tx1"/>
                </a:solidFill>
                <a:latin typeface="Times New Roman" panose="02020603050405020304" pitchFamily="18" charset="0"/>
              </a:defRPr>
            </a:lvl2pPr>
            <a:lvl3pPr marL="1141413" indent="-227013" defTabSz="903288">
              <a:spcBef>
                <a:spcPct val="30000"/>
              </a:spcBef>
              <a:defRPr kumimoji="1" sz="1200">
                <a:solidFill>
                  <a:schemeClr val="tx1"/>
                </a:solidFill>
                <a:latin typeface="Times New Roman" panose="02020603050405020304" pitchFamily="18" charset="0"/>
              </a:defRPr>
            </a:lvl3pPr>
            <a:lvl4pPr marL="1598613" indent="-227013" defTabSz="903288">
              <a:spcBef>
                <a:spcPct val="30000"/>
              </a:spcBef>
              <a:defRPr kumimoji="1" sz="1200">
                <a:solidFill>
                  <a:schemeClr val="tx1"/>
                </a:solidFill>
                <a:latin typeface="Times New Roman" panose="02020603050405020304" pitchFamily="18" charset="0"/>
              </a:defRPr>
            </a:lvl4pPr>
            <a:lvl5pPr marL="2055813" indent="-227013" defTabSz="903288">
              <a:spcBef>
                <a:spcPct val="30000"/>
              </a:spcBef>
              <a:defRPr kumimoji="1" sz="1200">
                <a:solidFill>
                  <a:schemeClr val="tx1"/>
                </a:solidFill>
                <a:latin typeface="Times New Roman" panose="02020603050405020304" pitchFamily="18" charset="0"/>
              </a:defRPr>
            </a:lvl5pPr>
            <a:lvl6pPr marL="25130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02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74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46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C5D3ED4-1AAA-4F08-95F9-9A7E77516B13}" type="slidenum">
              <a:rPr kumimoji="0" lang="en-US" altLang="en-US" smtClean="0"/>
              <a:pPr>
                <a:spcBef>
                  <a:spcPct val="0"/>
                </a:spcBef>
              </a:pPr>
              <a:t>15</a:t>
            </a:fld>
            <a:endParaRPr kumimoji="0" lang="en-US" altLang="en-US" smtClean="0"/>
          </a:p>
        </p:txBody>
      </p:sp>
    </p:spTree>
    <p:extLst>
      <p:ext uri="{BB962C8B-B14F-4D97-AF65-F5344CB8AC3E}">
        <p14:creationId xmlns:p14="http://schemas.microsoft.com/office/powerpoint/2010/main" val="299609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593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B4E644CE-E0B1-4C46-B4BD-00476D79A41B}" type="slidenum">
              <a:rPr kumimoji="0" lang="en-US" altLang="en-US" smtClean="0"/>
              <a:pPr>
                <a:spcBef>
                  <a:spcPct val="0"/>
                </a:spcBef>
              </a:pPr>
              <a:t>16</a:t>
            </a:fld>
            <a:endParaRPr kumimoji="0" lang="en-US" altLang="en-US" smtClean="0"/>
          </a:p>
        </p:txBody>
      </p:sp>
    </p:spTree>
    <p:extLst>
      <p:ext uri="{BB962C8B-B14F-4D97-AF65-F5344CB8AC3E}">
        <p14:creationId xmlns:p14="http://schemas.microsoft.com/office/powerpoint/2010/main" val="2116077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3B186B6-9B53-4CFC-9A14-70B3025D7DB2}" type="slidenum">
              <a:rPr kumimoji="0" lang="en-US" altLang="en-US" smtClean="0"/>
              <a:pPr>
                <a:spcBef>
                  <a:spcPct val="0"/>
                </a:spcBef>
              </a:pPr>
              <a:t>17</a:t>
            </a:fld>
            <a:endParaRPr kumimoji="0" lang="en-US" altLang="en-US" smtClean="0"/>
          </a:p>
        </p:txBody>
      </p:sp>
    </p:spTree>
    <p:extLst>
      <p:ext uri="{BB962C8B-B14F-4D97-AF65-F5344CB8AC3E}">
        <p14:creationId xmlns:p14="http://schemas.microsoft.com/office/powerpoint/2010/main" val="3822330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
        <p:nvSpPr>
          <p:cNvPr id="553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3288">
              <a:spcBef>
                <a:spcPct val="30000"/>
              </a:spcBef>
              <a:defRPr kumimoji="1" sz="1200">
                <a:solidFill>
                  <a:schemeClr val="tx1"/>
                </a:solidFill>
                <a:latin typeface="Times New Roman" panose="02020603050405020304" pitchFamily="18" charset="0"/>
              </a:defRPr>
            </a:lvl1pPr>
            <a:lvl2pPr marL="741363" indent="-284163" defTabSz="903288">
              <a:spcBef>
                <a:spcPct val="30000"/>
              </a:spcBef>
              <a:defRPr kumimoji="1" sz="1200">
                <a:solidFill>
                  <a:schemeClr val="tx1"/>
                </a:solidFill>
                <a:latin typeface="Times New Roman" panose="02020603050405020304" pitchFamily="18" charset="0"/>
              </a:defRPr>
            </a:lvl2pPr>
            <a:lvl3pPr marL="1141413" indent="-227013" defTabSz="903288">
              <a:spcBef>
                <a:spcPct val="30000"/>
              </a:spcBef>
              <a:defRPr kumimoji="1" sz="1200">
                <a:solidFill>
                  <a:schemeClr val="tx1"/>
                </a:solidFill>
                <a:latin typeface="Times New Roman" panose="02020603050405020304" pitchFamily="18" charset="0"/>
              </a:defRPr>
            </a:lvl3pPr>
            <a:lvl4pPr marL="1598613" indent="-227013" defTabSz="903288">
              <a:spcBef>
                <a:spcPct val="30000"/>
              </a:spcBef>
              <a:defRPr kumimoji="1" sz="1200">
                <a:solidFill>
                  <a:schemeClr val="tx1"/>
                </a:solidFill>
                <a:latin typeface="Times New Roman" panose="02020603050405020304" pitchFamily="18" charset="0"/>
              </a:defRPr>
            </a:lvl4pPr>
            <a:lvl5pPr marL="2055813" indent="-227013" defTabSz="903288">
              <a:spcBef>
                <a:spcPct val="30000"/>
              </a:spcBef>
              <a:defRPr kumimoji="1" sz="1200">
                <a:solidFill>
                  <a:schemeClr val="tx1"/>
                </a:solidFill>
                <a:latin typeface="Times New Roman" panose="02020603050405020304" pitchFamily="18" charset="0"/>
              </a:defRPr>
            </a:lvl5pPr>
            <a:lvl6pPr marL="25130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02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74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46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529F034-14A7-45AE-BFC4-DDAC0D804B1B}" type="slidenum">
              <a:rPr kumimoji="0" lang="en-US" altLang="en-US" smtClean="0"/>
              <a:pPr>
                <a:spcBef>
                  <a:spcPct val="0"/>
                </a:spcBef>
              </a:pPr>
              <a:t>18</a:t>
            </a:fld>
            <a:endParaRPr kumimoji="0" lang="en-US" altLang="en-US" smtClean="0"/>
          </a:p>
        </p:txBody>
      </p:sp>
    </p:spTree>
    <p:extLst>
      <p:ext uri="{BB962C8B-B14F-4D97-AF65-F5344CB8AC3E}">
        <p14:creationId xmlns:p14="http://schemas.microsoft.com/office/powerpoint/2010/main" val="1321941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C940DE8-97C0-40D0-8122-9A79085076B2}" type="slidenum">
              <a:rPr kumimoji="0" lang="en-US" altLang="en-US" smtClean="0"/>
              <a:pPr>
                <a:spcBef>
                  <a:spcPct val="0"/>
                </a:spcBef>
              </a:pPr>
              <a:t>19</a:t>
            </a:fld>
            <a:endParaRPr kumimoji="0" lang="en-US" altLang="en-US" smtClean="0"/>
          </a:p>
        </p:txBody>
      </p:sp>
    </p:spTree>
    <p:extLst>
      <p:ext uri="{BB962C8B-B14F-4D97-AF65-F5344CB8AC3E}">
        <p14:creationId xmlns:p14="http://schemas.microsoft.com/office/powerpoint/2010/main" val="147661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184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C129942-E981-4603-823E-3AF8E0664832}" type="slidenum">
              <a:rPr kumimoji="0" lang="en-US" altLang="en-US" smtClean="0"/>
              <a:pPr>
                <a:spcBef>
                  <a:spcPct val="0"/>
                </a:spcBef>
              </a:pPr>
              <a:t>2</a:t>
            </a:fld>
            <a:endParaRPr kumimoji="0" lang="en-US" altLang="en-US" smtClean="0"/>
          </a:p>
        </p:txBody>
      </p:sp>
    </p:spTree>
    <p:extLst>
      <p:ext uri="{BB962C8B-B14F-4D97-AF65-F5344CB8AC3E}">
        <p14:creationId xmlns:p14="http://schemas.microsoft.com/office/powerpoint/2010/main" val="586542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389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9EACA5F-4024-4ABF-838E-C4FC9591F89D}" type="slidenum">
              <a:rPr kumimoji="0" lang="en-US" altLang="en-US" smtClean="0"/>
              <a:pPr>
                <a:spcBef>
                  <a:spcPct val="0"/>
                </a:spcBef>
              </a:pPr>
              <a:t>20</a:t>
            </a:fld>
            <a:endParaRPr kumimoji="0" lang="en-US" altLang="en-US" smtClean="0"/>
          </a:p>
        </p:txBody>
      </p:sp>
    </p:spTree>
    <p:extLst>
      <p:ext uri="{BB962C8B-B14F-4D97-AF65-F5344CB8AC3E}">
        <p14:creationId xmlns:p14="http://schemas.microsoft.com/office/powerpoint/2010/main" val="3898045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389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9EACA5F-4024-4ABF-838E-C4FC9591F89D}" type="slidenum">
              <a:rPr kumimoji="0" lang="en-US" altLang="en-US" smtClean="0"/>
              <a:pPr>
                <a:spcBef>
                  <a:spcPct val="0"/>
                </a:spcBef>
              </a:pPr>
              <a:t>21</a:t>
            </a:fld>
            <a:endParaRPr kumimoji="0" lang="en-US" altLang="en-US" smtClean="0"/>
          </a:p>
        </p:txBody>
      </p:sp>
    </p:spTree>
    <p:extLst>
      <p:ext uri="{BB962C8B-B14F-4D97-AF65-F5344CB8AC3E}">
        <p14:creationId xmlns:p14="http://schemas.microsoft.com/office/powerpoint/2010/main" val="1629914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B4B74-01C0-4697-87E0-58C375163D7A}" type="slidenum">
              <a:rPr lang="en-US" smtClean="0"/>
              <a:pPr/>
              <a:t>22</a:t>
            </a:fld>
            <a:endParaRPr lang="en-US"/>
          </a:p>
        </p:txBody>
      </p:sp>
    </p:spTree>
    <p:extLst>
      <p:ext uri="{BB962C8B-B14F-4D97-AF65-F5344CB8AC3E}">
        <p14:creationId xmlns:p14="http://schemas.microsoft.com/office/powerpoint/2010/main" val="2653967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B4B74-01C0-4697-87E0-58C375163D7A}" type="slidenum">
              <a:rPr lang="en-US" smtClean="0"/>
              <a:pPr/>
              <a:t>23</a:t>
            </a:fld>
            <a:endParaRPr lang="en-US"/>
          </a:p>
        </p:txBody>
      </p:sp>
    </p:spTree>
    <p:extLst>
      <p:ext uri="{BB962C8B-B14F-4D97-AF65-F5344CB8AC3E}">
        <p14:creationId xmlns:p14="http://schemas.microsoft.com/office/powerpoint/2010/main" val="987315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B4B74-01C0-4697-87E0-58C375163D7A}" type="slidenum">
              <a:rPr lang="en-US" smtClean="0"/>
              <a:pPr/>
              <a:t>24</a:t>
            </a:fld>
            <a:endParaRPr lang="en-US"/>
          </a:p>
        </p:txBody>
      </p:sp>
    </p:spTree>
    <p:extLst>
      <p:ext uri="{BB962C8B-B14F-4D97-AF65-F5344CB8AC3E}">
        <p14:creationId xmlns:p14="http://schemas.microsoft.com/office/powerpoint/2010/main" val="1666796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
        <p:nvSpPr>
          <p:cNvPr id="553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3288">
              <a:spcBef>
                <a:spcPct val="30000"/>
              </a:spcBef>
              <a:defRPr kumimoji="1" sz="1200">
                <a:solidFill>
                  <a:schemeClr val="tx1"/>
                </a:solidFill>
                <a:latin typeface="Times New Roman" panose="02020603050405020304" pitchFamily="18" charset="0"/>
              </a:defRPr>
            </a:lvl1pPr>
            <a:lvl2pPr marL="741363" indent="-284163" defTabSz="903288">
              <a:spcBef>
                <a:spcPct val="30000"/>
              </a:spcBef>
              <a:defRPr kumimoji="1" sz="1200">
                <a:solidFill>
                  <a:schemeClr val="tx1"/>
                </a:solidFill>
                <a:latin typeface="Times New Roman" panose="02020603050405020304" pitchFamily="18" charset="0"/>
              </a:defRPr>
            </a:lvl2pPr>
            <a:lvl3pPr marL="1141413" indent="-227013" defTabSz="903288">
              <a:spcBef>
                <a:spcPct val="30000"/>
              </a:spcBef>
              <a:defRPr kumimoji="1" sz="1200">
                <a:solidFill>
                  <a:schemeClr val="tx1"/>
                </a:solidFill>
                <a:latin typeface="Times New Roman" panose="02020603050405020304" pitchFamily="18" charset="0"/>
              </a:defRPr>
            </a:lvl3pPr>
            <a:lvl4pPr marL="1598613" indent="-227013" defTabSz="903288">
              <a:spcBef>
                <a:spcPct val="30000"/>
              </a:spcBef>
              <a:defRPr kumimoji="1" sz="1200">
                <a:solidFill>
                  <a:schemeClr val="tx1"/>
                </a:solidFill>
                <a:latin typeface="Times New Roman" panose="02020603050405020304" pitchFamily="18" charset="0"/>
              </a:defRPr>
            </a:lvl4pPr>
            <a:lvl5pPr marL="2055813" indent="-227013" defTabSz="903288">
              <a:spcBef>
                <a:spcPct val="30000"/>
              </a:spcBef>
              <a:defRPr kumimoji="1" sz="1200">
                <a:solidFill>
                  <a:schemeClr val="tx1"/>
                </a:solidFill>
                <a:latin typeface="Times New Roman" panose="02020603050405020304" pitchFamily="18" charset="0"/>
              </a:defRPr>
            </a:lvl5pPr>
            <a:lvl6pPr marL="25130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02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74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4613" indent="-227013" defTabSz="9032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529F034-14A7-45AE-BFC4-DDAC0D804B1B}" type="slidenum">
              <a:rPr kumimoji="0" lang="en-US" altLang="en-US" smtClean="0"/>
              <a:pPr>
                <a:spcBef>
                  <a:spcPct val="0"/>
                </a:spcBef>
              </a:pPr>
              <a:t>25</a:t>
            </a:fld>
            <a:endParaRPr kumimoji="0" lang="en-US" altLang="en-US" smtClean="0"/>
          </a:p>
        </p:txBody>
      </p:sp>
    </p:spTree>
    <p:extLst>
      <p:ext uri="{BB962C8B-B14F-4D97-AF65-F5344CB8AC3E}">
        <p14:creationId xmlns:p14="http://schemas.microsoft.com/office/powerpoint/2010/main" val="457832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1D38E-F360-406E-9CCF-2CBBAA662BF1}" type="slidenum">
              <a:rPr lang="en-US" altLang="en-US" smtClean="0"/>
              <a:pPr>
                <a:defRPr/>
              </a:pPr>
              <a:t>26</a:t>
            </a:fld>
            <a:endParaRPr lang="en-US" altLang="en-US"/>
          </a:p>
        </p:txBody>
      </p:sp>
    </p:spTree>
    <p:extLst>
      <p:ext uri="{BB962C8B-B14F-4D97-AF65-F5344CB8AC3E}">
        <p14:creationId xmlns:p14="http://schemas.microsoft.com/office/powerpoint/2010/main" val="2758196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1D38E-F360-406E-9CCF-2CBBAA662BF1}" type="slidenum">
              <a:rPr lang="en-US" altLang="en-US" smtClean="0"/>
              <a:pPr>
                <a:defRPr/>
              </a:pPr>
              <a:t>27</a:t>
            </a:fld>
            <a:endParaRPr lang="en-US" altLang="en-US"/>
          </a:p>
        </p:txBody>
      </p:sp>
    </p:spTree>
    <p:extLst>
      <p:ext uri="{BB962C8B-B14F-4D97-AF65-F5344CB8AC3E}">
        <p14:creationId xmlns:p14="http://schemas.microsoft.com/office/powerpoint/2010/main" val="1335948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B1D38E-F360-406E-9CCF-2CBBAA662BF1}" type="slidenum">
              <a:rPr lang="en-US" altLang="en-US" smtClean="0"/>
              <a:pPr>
                <a:defRPr/>
              </a:pPr>
              <a:t>28</a:t>
            </a:fld>
            <a:endParaRPr lang="en-US" altLang="en-US"/>
          </a:p>
        </p:txBody>
      </p:sp>
    </p:spTree>
    <p:extLst>
      <p:ext uri="{BB962C8B-B14F-4D97-AF65-F5344CB8AC3E}">
        <p14:creationId xmlns:p14="http://schemas.microsoft.com/office/powerpoint/2010/main" val="1611791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993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A821A26-A200-426C-B88E-B991AF99EC78}" type="slidenum">
              <a:rPr kumimoji="0" lang="en-US" altLang="en-US" smtClean="0"/>
              <a:pPr>
                <a:spcBef>
                  <a:spcPct val="0"/>
                </a:spcBef>
              </a:pPr>
              <a:t>29</a:t>
            </a:fld>
            <a:endParaRPr kumimoji="0" lang="en-US" altLang="en-US" smtClean="0"/>
          </a:p>
        </p:txBody>
      </p:sp>
    </p:spTree>
    <p:extLst>
      <p:ext uri="{BB962C8B-B14F-4D97-AF65-F5344CB8AC3E}">
        <p14:creationId xmlns:p14="http://schemas.microsoft.com/office/powerpoint/2010/main" val="169067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225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D636510-D15D-44C4-9A23-C20F92B10842}" type="slidenum">
              <a:rPr kumimoji="0" lang="en-US" altLang="en-US" smtClean="0"/>
              <a:pPr>
                <a:spcBef>
                  <a:spcPct val="0"/>
                </a:spcBef>
              </a:pPr>
              <a:t>3</a:t>
            </a:fld>
            <a:endParaRPr kumimoji="0" lang="en-US" altLang="en-US" smtClean="0"/>
          </a:p>
        </p:txBody>
      </p:sp>
    </p:spTree>
    <p:extLst>
      <p:ext uri="{BB962C8B-B14F-4D97-AF65-F5344CB8AC3E}">
        <p14:creationId xmlns:p14="http://schemas.microsoft.com/office/powerpoint/2010/main" val="259816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245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66AF681-8881-4420-A647-CBDC7384038A}" type="slidenum">
              <a:rPr kumimoji="0" lang="en-US" altLang="en-US" smtClean="0"/>
              <a:pPr>
                <a:spcBef>
                  <a:spcPct val="0"/>
                </a:spcBef>
              </a:pPr>
              <a:t>4</a:t>
            </a:fld>
            <a:endParaRPr kumimoji="0" lang="en-US" altLang="en-US" smtClean="0"/>
          </a:p>
        </p:txBody>
      </p:sp>
    </p:spTree>
    <p:extLst>
      <p:ext uri="{BB962C8B-B14F-4D97-AF65-F5344CB8AC3E}">
        <p14:creationId xmlns:p14="http://schemas.microsoft.com/office/powerpoint/2010/main" val="162381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2662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FC085DF-3ACD-45A9-B409-2CC6C4376595}" type="slidenum">
              <a:rPr kumimoji="0" lang="en-US" altLang="en-US" smtClean="0"/>
              <a:pPr>
                <a:spcBef>
                  <a:spcPct val="0"/>
                </a:spcBef>
              </a:pPr>
              <a:t>5</a:t>
            </a:fld>
            <a:endParaRPr kumimoji="0" lang="en-US" altLang="en-US" smtClean="0"/>
          </a:p>
        </p:txBody>
      </p:sp>
    </p:spTree>
    <p:extLst>
      <p:ext uri="{BB962C8B-B14F-4D97-AF65-F5344CB8AC3E}">
        <p14:creationId xmlns:p14="http://schemas.microsoft.com/office/powerpoint/2010/main" val="144575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409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083D30E-498D-48D7-AE1D-96CB4224F2DC}" type="slidenum">
              <a:rPr kumimoji="0" lang="en-US" altLang="en-US" smtClean="0"/>
              <a:pPr>
                <a:spcBef>
                  <a:spcPct val="0"/>
                </a:spcBef>
              </a:pPr>
              <a:t>6</a:t>
            </a:fld>
            <a:endParaRPr kumimoji="0" lang="en-US" altLang="en-US" smtClean="0"/>
          </a:p>
        </p:txBody>
      </p:sp>
    </p:spTree>
    <p:extLst>
      <p:ext uri="{BB962C8B-B14F-4D97-AF65-F5344CB8AC3E}">
        <p14:creationId xmlns:p14="http://schemas.microsoft.com/office/powerpoint/2010/main" val="49053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430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C18E16F-9420-4F90-B63B-D42F62754C4B}" type="slidenum">
              <a:rPr kumimoji="0" lang="en-US" altLang="en-US" smtClean="0"/>
              <a:pPr>
                <a:spcBef>
                  <a:spcPct val="0"/>
                </a:spcBef>
              </a:pPr>
              <a:t>7</a:t>
            </a:fld>
            <a:endParaRPr kumimoji="0" lang="en-US" altLang="en-US" smtClean="0"/>
          </a:p>
        </p:txBody>
      </p:sp>
    </p:spTree>
    <p:extLst>
      <p:ext uri="{BB962C8B-B14F-4D97-AF65-F5344CB8AC3E}">
        <p14:creationId xmlns:p14="http://schemas.microsoft.com/office/powerpoint/2010/main" val="1351778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5734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D9AF1C7-00B9-4AAC-A217-2B2D7FADB86D}" type="slidenum">
              <a:rPr kumimoji="0" lang="en-US" altLang="en-US" smtClean="0"/>
              <a:pPr>
                <a:spcBef>
                  <a:spcPct val="0"/>
                </a:spcBef>
              </a:pPr>
              <a:t>8</a:t>
            </a:fld>
            <a:endParaRPr kumimoji="0" lang="en-US" altLang="en-US" smtClean="0"/>
          </a:p>
        </p:txBody>
      </p:sp>
    </p:spTree>
    <p:extLst>
      <p:ext uri="{BB962C8B-B14F-4D97-AF65-F5344CB8AC3E}">
        <p14:creationId xmlns:p14="http://schemas.microsoft.com/office/powerpoint/2010/main" val="3369629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327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a:spcBef>
                <a:spcPct val="30000"/>
              </a:spcBef>
              <a:defRPr kumimoji="1" sz="1200">
                <a:solidFill>
                  <a:schemeClr val="tx1"/>
                </a:solidFill>
                <a:latin typeface="Times New Roman" panose="02020603050405020304" pitchFamily="18" charset="0"/>
              </a:defRPr>
            </a:lvl1pPr>
            <a:lvl2pPr marL="742950" indent="-285750" defTabSz="904875">
              <a:spcBef>
                <a:spcPct val="30000"/>
              </a:spcBef>
              <a:defRPr kumimoji="1" sz="1200">
                <a:solidFill>
                  <a:schemeClr val="tx1"/>
                </a:solidFill>
                <a:latin typeface="Times New Roman" panose="02020603050405020304" pitchFamily="18" charset="0"/>
              </a:defRPr>
            </a:lvl2pPr>
            <a:lvl3pPr marL="1143000" indent="-228600" defTabSz="904875">
              <a:spcBef>
                <a:spcPct val="30000"/>
              </a:spcBef>
              <a:defRPr kumimoji="1" sz="1200">
                <a:solidFill>
                  <a:schemeClr val="tx1"/>
                </a:solidFill>
                <a:latin typeface="Times New Roman" panose="02020603050405020304" pitchFamily="18" charset="0"/>
              </a:defRPr>
            </a:lvl3pPr>
            <a:lvl4pPr marL="1600200" indent="-228600" defTabSz="904875">
              <a:spcBef>
                <a:spcPct val="30000"/>
              </a:spcBef>
              <a:defRPr kumimoji="1" sz="1200">
                <a:solidFill>
                  <a:schemeClr val="tx1"/>
                </a:solidFill>
                <a:latin typeface="Times New Roman" panose="02020603050405020304" pitchFamily="18" charset="0"/>
              </a:defRPr>
            </a:lvl4pPr>
            <a:lvl5pPr marL="2057400" indent="-228600" defTabSz="904875">
              <a:spcBef>
                <a:spcPct val="30000"/>
              </a:spcBef>
              <a:defRPr kumimoji="1"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B05336C-2FC5-4D92-B3AA-79EB78682144}" type="slidenum">
              <a:rPr kumimoji="0" lang="en-US" altLang="en-US" smtClean="0"/>
              <a:pPr>
                <a:spcBef>
                  <a:spcPct val="0"/>
                </a:spcBef>
              </a:pPr>
              <a:t>9</a:t>
            </a:fld>
            <a:endParaRPr kumimoji="0" lang="en-US" altLang="en-US" smtClean="0"/>
          </a:p>
        </p:txBody>
      </p:sp>
    </p:spTree>
    <p:extLst>
      <p:ext uri="{BB962C8B-B14F-4D97-AF65-F5344CB8AC3E}">
        <p14:creationId xmlns:p14="http://schemas.microsoft.com/office/powerpoint/2010/main" val="15214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9C419E0-4C13-437C-A4EE-453E7DB4E97E}" type="slidenum">
              <a:rPr lang="en-US" altLang="en-US"/>
              <a:pPr>
                <a:defRPr/>
              </a:pPr>
              <a:t>‹#›</a:t>
            </a:fld>
            <a:endParaRPr lang="en-US" altLang="en-US"/>
          </a:p>
        </p:txBody>
      </p:sp>
    </p:spTree>
    <p:extLst>
      <p:ext uri="{BB962C8B-B14F-4D97-AF65-F5344CB8AC3E}">
        <p14:creationId xmlns:p14="http://schemas.microsoft.com/office/powerpoint/2010/main" val="79551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AA3F815-D514-41DB-AF4C-2461DDFA3C3B}" type="slidenum">
              <a:rPr lang="en-US" altLang="en-US"/>
              <a:pPr>
                <a:defRPr/>
              </a:pPr>
              <a:t>‹#›</a:t>
            </a:fld>
            <a:endParaRPr lang="en-US" altLang="en-US"/>
          </a:p>
        </p:txBody>
      </p:sp>
    </p:spTree>
    <p:extLst>
      <p:ext uri="{BB962C8B-B14F-4D97-AF65-F5344CB8AC3E}">
        <p14:creationId xmlns:p14="http://schemas.microsoft.com/office/powerpoint/2010/main" val="140282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3"/>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3"/>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7043C4B-6D8F-41B9-A6D4-46C64B1FA0BA}" type="slidenum">
              <a:rPr lang="en-US" altLang="en-US"/>
              <a:pPr>
                <a:defRPr/>
              </a:pPr>
              <a:t>‹#›</a:t>
            </a:fld>
            <a:endParaRPr lang="en-US" altLang="en-US"/>
          </a:p>
        </p:txBody>
      </p:sp>
    </p:spTree>
    <p:extLst>
      <p:ext uri="{BB962C8B-B14F-4D97-AF65-F5344CB8AC3E}">
        <p14:creationId xmlns:p14="http://schemas.microsoft.com/office/powerpoint/2010/main" val="288441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B980511-FB09-462B-91E4-E8782DFFD0EE}" type="slidenum">
              <a:rPr lang="en-US" altLang="en-US"/>
              <a:pPr>
                <a:defRPr/>
              </a:pPr>
              <a:t>‹#›</a:t>
            </a:fld>
            <a:endParaRPr lang="en-US" altLang="en-US"/>
          </a:p>
        </p:txBody>
      </p:sp>
    </p:spTree>
    <p:extLst>
      <p:ext uri="{BB962C8B-B14F-4D97-AF65-F5344CB8AC3E}">
        <p14:creationId xmlns:p14="http://schemas.microsoft.com/office/powerpoint/2010/main" val="3888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30DE5BF-D9E9-4997-AAEB-128F3835BCCA}" type="slidenum">
              <a:rPr lang="en-US" altLang="en-US"/>
              <a:pPr>
                <a:defRPr/>
              </a:pPr>
              <a:t>‹#›</a:t>
            </a:fld>
            <a:endParaRPr lang="en-US" altLang="en-US"/>
          </a:p>
        </p:txBody>
      </p:sp>
    </p:spTree>
    <p:extLst>
      <p:ext uri="{BB962C8B-B14F-4D97-AF65-F5344CB8AC3E}">
        <p14:creationId xmlns:p14="http://schemas.microsoft.com/office/powerpoint/2010/main" val="78757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EA6815A-D259-4F07-9E8D-C96AFC522694}" type="slidenum">
              <a:rPr lang="en-US" altLang="en-US"/>
              <a:pPr>
                <a:defRPr/>
              </a:pPr>
              <a:t>‹#›</a:t>
            </a:fld>
            <a:endParaRPr lang="en-US" altLang="en-US"/>
          </a:p>
        </p:txBody>
      </p:sp>
    </p:spTree>
    <p:extLst>
      <p:ext uri="{BB962C8B-B14F-4D97-AF65-F5344CB8AC3E}">
        <p14:creationId xmlns:p14="http://schemas.microsoft.com/office/powerpoint/2010/main" val="396129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7"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2"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B623138-BE97-4287-8099-D7AABF357A31}" type="slidenum">
              <a:rPr lang="en-US" altLang="en-US"/>
              <a:pPr>
                <a:defRPr/>
              </a:pPr>
              <a:t>‹#›</a:t>
            </a:fld>
            <a:endParaRPr lang="en-US" altLang="en-US"/>
          </a:p>
        </p:txBody>
      </p:sp>
    </p:spTree>
    <p:extLst>
      <p:ext uri="{BB962C8B-B14F-4D97-AF65-F5344CB8AC3E}">
        <p14:creationId xmlns:p14="http://schemas.microsoft.com/office/powerpoint/2010/main" val="274928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B53C05B-952F-4934-9CEF-09C2DB43BB31}" type="slidenum">
              <a:rPr lang="en-US" altLang="en-US"/>
              <a:pPr>
                <a:defRPr/>
              </a:pPr>
              <a:t>‹#›</a:t>
            </a:fld>
            <a:endParaRPr lang="en-US" altLang="en-US"/>
          </a:p>
        </p:txBody>
      </p:sp>
    </p:spTree>
    <p:extLst>
      <p:ext uri="{BB962C8B-B14F-4D97-AF65-F5344CB8AC3E}">
        <p14:creationId xmlns:p14="http://schemas.microsoft.com/office/powerpoint/2010/main" val="1957617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413C347-D135-4FA5-8DCA-4476FB3F598C}" type="slidenum">
              <a:rPr lang="en-US" altLang="en-US"/>
              <a:pPr>
                <a:defRPr/>
              </a:pPr>
              <a:t>‹#›</a:t>
            </a:fld>
            <a:endParaRPr lang="en-US" altLang="en-US"/>
          </a:p>
        </p:txBody>
      </p:sp>
    </p:spTree>
    <p:extLst>
      <p:ext uri="{BB962C8B-B14F-4D97-AF65-F5344CB8AC3E}">
        <p14:creationId xmlns:p14="http://schemas.microsoft.com/office/powerpoint/2010/main" val="171940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B7DF072-94A7-411C-BF26-AABB0CB3EDAF}" type="slidenum">
              <a:rPr lang="en-US" altLang="en-US"/>
              <a:pPr>
                <a:defRPr/>
              </a:pPr>
              <a:t>‹#›</a:t>
            </a:fld>
            <a:endParaRPr lang="en-US" altLang="en-US"/>
          </a:p>
        </p:txBody>
      </p:sp>
    </p:spTree>
    <p:extLst>
      <p:ext uri="{BB962C8B-B14F-4D97-AF65-F5344CB8AC3E}">
        <p14:creationId xmlns:p14="http://schemas.microsoft.com/office/powerpoint/2010/main" val="133999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473D404-1B98-43AC-BFBB-6A873C5F939F}" type="slidenum">
              <a:rPr lang="en-US" altLang="en-US"/>
              <a:pPr>
                <a:defRPr/>
              </a:pPr>
              <a:t>‹#›</a:t>
            </a:fld>
            <a:endParaRPr lang="en-US" altLang="en-US"/>
          </a:p>
        </p:txBody>
      </p:sp>
    </p:spTree>
    <p:extLst>
      <p:ext uri="{BB962C8B-B14F-4D97-AF65-F5344CB8AC3E}">
        <p14:creationId xmlns:p14="http://schemas.microsoft.com/office/powerpoint/2010/main" val="214528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Dixon" pitchFamily="34" charset="0"/>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Dixon" pitchFamily="34" charset="0"/>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2078350E-7FE6-4562-92B4-B7B8323DAA07}" type="slidenum">
              <a:rPr lang="en-US" altLang="en-US"/>
              <a:pPr>
                <a:defRPr/>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Dixon" pitchFamily="34" charset="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Dixon" pitchFamily="34" charset="0"/>
                <a:cs typeface="+mn-cs"/>
              </a:endParaRPr>
            </a:p>
          </p:txBody>
        </p:sp>
      </p:gr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7.xml"/><Relationship Id="rId7" Type="http://schemas.openxmlformats.org/officeDocument/2006/relationships/oleObject" Target="../embeddings/Microsoft_Excel_97-2003_Worksheet3.xls"/><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9.png"/><Relationship Id="rId5" Type="http://schemas.openxmlformats.org/officeDocument/2006/relationships/oleObject" Target="../embeddings/Microsoft_Excel_97-2003_Worksheet2.xls"/><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54.jpe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png"/><Relationship Id="rId7"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image" Target="../media/image56.png"/><Relationship Id="rId10" Type="http://schemas.openxmlformats.org/officeDocument/2006/relationships/image" Target="../media/image61.jpeg"/><Relationship Id="rId4" Type="http://schemas.openxmlformats.org/officeDocument/2006/relationships/image" Target="../media/image4.jpeg"/><Relationship Id="rId9"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0.png"/><Relationship Id="rId7"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oleObject" Target="../embeddings/Microsoft_Excel_97-2003_Worksheet1.xls"/><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0.pn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313" y="4791869"/>
            <a:ext cx="2362200"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Title 1"/>
          <p:cNvSpPr txBox="1">
            <a:spLocks/>
          </p:cNvSpPr>
          <p:nvPr/>
        </p:nvSpPr>
        <p:spPr bwMode="auto">
          <a:xfrm>
            <a:off x="4114800" y="1752600"/>
            <a:ext cx="4953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3200" dirty="0" smtClean="0">
                <a:solidFill>
                  <a:srgbClr val="336600"/>
                </a:solidFill>
                <a:latin typeface="Arial Black" panose="020B0A04020102020204" pitchFamily="34" charset="0"/>
              </a:rPr>
              <a:t>P-80 </a:t>
            </a:r>
            <a:r>
              <a:rPr lang="en-US" altLang="en-US" sz="3200" dirty="0">
                <a:solidFill>
                  <a:srgbClr val="336600"/>
                </a:solidFill>
                <a:latin typeface="Arial Black" panose="020B0A04020102020204" pitchFamily="34" charset="0"/>
              </a:rPr>
              <a:t>Rubber Assembly Lubricants</a:t>
            </a:r>
          </a:p>
        </p:txBody>
      </p:sp>
      <p:pic>
        <p:nvPicPr>
          <p:cNvPr id="15368"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5518151"/>
            <a:ext cx="3138488" cy="73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900" y="4770437"/>
            <a:ext cx="1684337"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5900" y="1990725"/>
            <a:ext cx="163195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73226" y="3452018"/>
            <a:ext cx="13874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12987" y="1670446"/>
            <a:ext cx="139382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5900" y="155178"/>
            <a:ext cx="11906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66862" y="774502"/>
            <a:ext cx="102711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Title 1"/>
          <p:cNvSpPr txBox="1">
            <a:spLocks/>
          </p:cNvSpPr>
          <p:nvPr/>
        </p:nvSpPr>
        <p:spPr bwMode="auto">
          <a:xfrm>
            <a:off x="4114800" y="2698750"/>
            <a:ext cx="51054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1200" dirty="0">
                <a:latin typeface="Arial Black" panose="020B0A04020102020204" pitchFamily="34" charset="0"/>
              </a:rPr>
              <a:t>Providing Assembly and Cleaning Solutions since 1923</a:t>
            </a:r>
          </a:p>
        </p:txBody>
      </p:sp>
      <p:sp>
        <p:nvSpPr>
          <p:cNvPr id="15376" name="TextBox 1"/>
          <p:cNvSpPr txBox="1">
            <a:spLocks noChangeArrowheads="1"/>
          </p:cNvSpPr>
          <p:nvPr/>
        </p:nvSpPr>
        <p:spPr bwMode="auto">
          <a:xfrm>
            <a:off x="7772400" y="6356350"/>
            <a:ext cx="990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Dixon"/>
                <a:cs typeface="Arial" panose="020B0604020202020204" pitchFamily="34" charset="0"/>
              </a:defRPr>
            </a:lvl1pPr>
            <a:lvl2pPr marL="742950" indent="-285750">
              <a:defRPr sz="2400">
                <a:solidFill>
                  <a:schemeClr val="tx1"/>
                </a:solidFill>
                <a:latin typeface="Dixon"/>
                <a:cs typeface="Arial" panose="020B0604020202020204" pitchFamily="34" charset="0"/>
              </a:defRPr>
            </a:lvl2pPr>
            <a:lvl3pPr marL="1143000" indent="-228600">
              <a:defRPr sz="2400">
                <a:solidFill>
                  <a:schemeClr val="tx1"/>
                </a:solidFill>
                <a:latin typeface="Dixon"/>
                <a:cs typeface="Arial" panose="020B0604020202020204" pitchFamily="34" charset="0"/>
              </a:defRPr>
            </a:lvl3pPr>
            <a:lvl4pPr marL="1600200" indent="-228600">
              <a:defRPr sz="2400">
                <a:solidFill>
                  <a:schemeClr val="tx1"/>
                </a:solidFill>
                <a:latin typeface="Dixon"/>
                <a:cs typeface="Arial" panose="020B0604020202020204" pitchFamily="34" charset="0"/>
              </a:defRPr>
            </a:lvl4pPr>
            <a:lvl5pPr marL="2057400" indent="-228600">
              <a:defRPr sz="2400">
                <a:solidFill>
                  <a:schemeClr val="tx1"/>
                </a:solidFill>
                <a:latin typeface="Dixo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Dixo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Dixo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Dixo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Dixon"/>
                <a:cs typeface="Arial" panose="020B0604020202020204" pitchFamily="34" charset="0"/>
              </a:defRPr>
            </a:lvl9pPr>
          </a:lstStyle>
          <a:p>
            <a:pPr algn="r"/>
            <a:r>
              <a:rPr lang="en-US" altLang="en-US" sz="600" dirty="0" smtClean="0"/>
              <a:t>160811</a:t>
            </a:r>
            <a:endParaRPr lang="en-US" altLang="en-US" sz="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Content Placeholder 2"/>
          <p:cNvSpPr txBox="1">
            <a:spLocks/>
          </p:cNvSpPr>
          <p:nvPr/>
        </p:nvSpPr>
        <p:spPr bwMode="auto">
          <a:xfrm>
            <a:off x="457200" y="16002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20000"/>
              </a:lnSpc>
              <a:spcBef>
                <a:spcPct val="0"/>
              </a:spcBef>
              <a:buFontTx/>
              <a:buNone/>
            </a:pPr>
            <a:endParaRPr lang="en-US" altLang="en-US" sz="1600">
              <a:solidFill>
                <a:schemeClr val="tx2"/>
              </a:solidFill>
            </a:endParaRPr>
          </a:p>
        </p:txBody>
      </p:sp>
      <p:cxnSp>
        <p:nvCxnSpPr>
          <p:cNvPr id="19" name="Straight Connector 18"/>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037"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81376E6D-A6C2-4151-8A2C-3D81CA9DB100}" type="slidenum">
              <a:rPr lang="en-US" altLang="en-US" sz="1200" smtClean="0">
                <a:solidFill>
                  <a:srgbClr val="045C75"/>
                </a:solidFill>
                <a:latin typeface="Dixon"/>
              </a:rPr>
              <a:pPr>
                <a:spcBef>
                  <a:spcPct val="0"/>
                </a:spcBef>
                <a:buClrTx/>
                <a:buSzTx/>
                <a:buFontTx/>
                <a:buNone/>
              </a:pPr>
              <a:t>10</a:t>
            </a:fld>
            <a:endParaRPr lang="en-US" altLang="en-US" sz="1200" smtClean="0">
              <a:solidFill>
                <a:srgbClr val="045C75"/>
              </a:solidFill>
              <a:latin typeface="Dixon"/>
            </a:endParaRPr>
          </a:p>
        </p:txBody>
      </p:sp>
      <p:sp>
        <p:nvSpPr>
          <p:cNvPr id="44038" name="Subtitle 2"/>
          <p:cNvSpPr txBox="1">
            <a:spLocks/>
          </p:cNvSpPr>
          <p:nvPr/>
        </p:nvSpPr>
        <p:spPr bwMode="auto">
          <a:xfrm>
            <a:off x="381000" y="304800"/>
            <a:ext cx="7620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Font typeface="Wingdings 2" panose="05020102010507070707" pitchFamily="18" charset="2"/>
              <a:buNone/>
            </a:pPr>
            <a:r>
              <a:rPr lang="en-US" altLang="en-US" sz="2400" b="1" dirty="0">
                <a:solidFill>
                  <a:srgbClr val="336600"/>
                </a:solidFill>
                <a:latin typeface="Arial Black" panose="020B0A04020102020204" pitchFamily="34" charset="0"/>
              </a:rPr>
              <a:t>Why Use a Specially Formulated Temporary Rubber Lubricant?</a:t>
            </a:r>
          </a:p>
        </p:txBody>
      </p:sp>
      <p:sp>
        <p:nvSpPr>
          <p:cNvPr id="44039" name="Rectangle 8"/>
          <p:cNvSpPr>
            <a:spLocks noChangeArrowheads="1"/>
          </p:cNvSpPr>
          <p:nvPr/>
        </p:nvSpPr>
        <p:spPr bwMode="auto">
          <a:xfrm>
            <a:off x="0" y="1447800"/>
            <a:ext cx="638333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800100" indent="-3429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257300" indent="-3429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914400" lvl="1" indent="-457200" eaLnBrk="1" hangingPunct="1">
              <a:spcBef>
                <a:spcPct val="0"/>
              </a:spcBef>
              <a:buClrTx/>
              <a:buSzTx/>
              <a:buFont typeface="+mj-lt"/>
              <a:buAutoNum type="arabicPeriod"/>
            </a:pPr>
            <a:r>
              <a:rPr lang="en-US" altLang="en-US" sz="2200" dirty="0">
                <a:latin typeface="Arial" panose="020B0604020202020204" pitchFamily="34" charset="0"/>
              </a:rPr>
              <a:t>Consistent Composition</a:t>
            </a:r>
          </a:p>
          <a:p>
            <a:pPr marL="914400" lvl="1" indent="-457200" eaLnBrk="1" hangingPunct="1">
              <a:spcBef>
                <a:spcPct val="0"/>
              </a:spcBef>
              <a:buClrTx/>
              <a:buSzTx/>
              <a:buFont typeface="+mj-lt"/>
              <a:buAutoNum type="arabicPeriod"/>
            </a:pPr>
            <a:r>
              <a:rPr lang="en-US" altLang="en-US" sz="2200" dirty="0">
                <a:latin typeface="Arial" panose="020B0604020202020204" pitchFamily="34" charset="0"/>
              </a:rPr>
              <a:t>Low Impurities</a:t>
            </a:r>
          </a:p>
          <a:p>
            <a:pPr marL="914400" lvl="1" indent="-457200" eaLnBrk="1" hangingPunct="1">
              <a:spcBef>
                <a:spcPct val="0"/>
              </a:spcBef>
              <a:buClrTx/>
              <a:buSzTx/>
              <a:buFont typeface="+mj-lt"/>
              <a:buAutoNum type="arabicPeriod"/>
            </a:pPr>
            <a:r>
              <a:rPr lang="en-US" altLang="en-US" sz="2200" dirty="0">
                <a:latin typeface="Arial" panose="020B0604020202020204" pitchFamily="34" charset="0"/>
              </a:rPr>
              <a:t>Green Chemistry</a:t>
            </a:r>
          </a:p>
          <a:p>
            <a:pPr marL="914400" lvl="1" indent="-457200" eaLnBrk="1" hangingPunct="1">
              <a:spcBef>
                <a:spcPct val="0"/>
              </a:spcBef>
              <a:buClrTx/>
              <a:buSzTx/>
              <a:buFont typeface="+mj-lt"/>
              <a:buAutoNum type="arabicPeriod"/>
            </a:pPr>
            <a:r>
              <a:rPr lang="en-US" altLang="en-US" sz="2200" dirty="0">
                <a:latin typeface="Arial" panose="020B0604020202020204" pitchFamily="34" charset="0"/>
              </a:rPr>
              <a:t>Favorable Compatibility</a:t>
            </a:r>
          </a:p>
          <a:p>
            <a:pPr lvl="2" eaLnBrk="1" hangingPunct="1">
              <a:spcBef>
                <a:spcPct val="0"/>
              </a:spcBef>
              <a:buClrTx/>
              <a:buSzTx/>
              <a:buFont typeface="Wingdings" panose="05000000000000000000" pitchFamily="2" charset="2"/>
              <a:buChar char="§"/>
            </a:pPr>
            <a:r>
              <a:rPr lang="en-US" altLang="en-US" sz="2200" dirty="0">
                <a:latin typeface="Arial" panose="020B0604020202020204" pitchFamily="34" charset="0"/>
              </a:rPr>
              <a:t>Petroleum-based products have a tendency to swell certain rubbers and damage plastics</a:t>
            </a:r>
          </a:p>
          <a:p>
            <a:pPr lvl="2" eaLnBrk="1" hangingPunct="1">
              <a:spcBef>
                <a:spcPct val="0"/>
              </a:spcBef>
              <a:buClrTx/>
              <a:buSzTx/>
              <a:buFont typeface="Wingdings" panose="05000000000000000000" pitchFamily="2" charset="2"/>
              <a:buChar char="§"/>
            </a:pPr>
            <a:r>
              <a:rPr lang="en-US" altLang="en-US" sz="2200" dirty="0">
                <a:latin typeface="Arial" panose="020B0604020202020204" pitchFamily="34" charset="0"/>
              </a:rPr>
              <a:t>Soap and water can cause corrosion and future slippage when wet</a:t>
            </a:r>
          </a:p>
          <a:p>
            <a:pPr lvl="2" eaLnBrk="1" hangingPunct="1">
              <a:spcBef>
                <a:spcPct val="0"/>
              </a:spcBef>
              <a:buClrTx/>
              <a:buSzTx/>
              <a:buFont typeface="Wingdings" panose="05000000000000000000" pitchFamily="2" charset="2"/>
              <a:buChar char="§"/>
            </a:pPr>
            <a:r>
              <a:rPr lang="en-US" altLang="en-US" sz="2200" dirty="0">
                <a:latin typeface="Arial" panose="020B0604020202020204" pitchFamily="34" charset="0"/>
              </a:rPr>
              <a:t>Silicon interferes with coating and painting</a:t>
            </a:r>
          </a:p>
          <a:p>
            <a:pPr lvl="1" eaLnBrk="1" hangingPunct="1">
              <a:spcBef>
                <a:spcPct val="0"/>
              </a:spcBef>
              <a:buClrTx/>
              <a:buSzTx/>
              <a:buFont typeface="Arial" panose="020B0604020202020204" pitchFamily="34" charset="0"/>
              <a:buChar char="•"/>
            </a:pPr>
            <a:endParaRPr lang="en-US" altLang="en-US" sz="2200" b="1" dirty="0">
              <a:latin typeface="Arial" panose="020B0604020202020204" pitchFamily="34" charset="0"/>
            </a:endParaRPr>
          </a:p>
        </p:txBody>
      </p:sp>
      <p:pic>
        <p:nvPicPr>
          <p:cNvPr id="44040" name="Picture 2" descr="C:\Users\Sharon\AppData\Local\Microsoft\Windows\Temporary Internet Files\Content.IE5\2VW66MM7\MC9003257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066800"/>
            <a:ext cx="185737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3" descr="C:\Users\Sharon\AppData\Local\Microsoft\Windows\Temporary Internet Files\Content.IE5\OGJJ0BFX\MC90018531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2300" y="3086100"/>
            <a:ext cx="1704975"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4" descr="C:\Users\Sharon\AppData\Local\Microsoft\Windows\Temporary Internet Files\Content.IE5\2VW66MM7\MC90033989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2613" y="4643438"/>
            <a:ext cx="966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Content Placeholder 2"/>
          <p:cNvSpPr txBox="1">
            <a:spLocks/>
          </p:cNvSpPr>
          <p:nvPr/>
        </p:nvSpPr>
        <p:spPr bwMode="auto">
          <a:xfrm>
            <a:off x="457200" y="16002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20000"/>
              </a:lnSpc>
              <a:spcBef>
                <a:spcPct val="0"/>
              </a:spcBef>
              <a:buFontTx/>
              <a:buNone/>
            </a:pPr>
            <a:endParaRPr lang="en-US" altLang="en-US" sz="1600">
              <a:solidFill>
                <a:schemeClr val="tx2"/>
              </a:solidFill>
            </a:endParaRPr>
          </a:p>
        </p:txBody>
      </p:sp>
      <p:cxnSp>
        <p:nvCxnSpPr>
          <p:cNvPr id="19" name="Straight Connector 18"/>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085" name="Rectangle 28"/>
          <p:cNvSpPr>
            <a:spLocks noChangeArrowheads="1"/>
          </p:cNvSpPr>
          <p:nvPr/>
        </p:nvSpPr>
        <p:spPr bwMode="auto">
          <a:xfrm>
            <a:off x="0" y="1447800"/>
            <a:ext cx="653573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800100" indent="-3429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257300" indent="-3429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714500" indent="-3429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914400" lvl="1" indent="-457200" eaLnBrk="1" hangingPunct="1">
              <a:spcBef>
                <a:spcPct val="0"/>
              </a:spcBef>
              <a:buClrTx/>
              <a:buSzTx/>
              <a:buFont typeface="+mj-lt"/>
              <a:buAutoNum type="arabicPeriod"/>
            </a:pPr>
            <a:r>
              <a:rPr lang="en-US" altLang="en-US" sz="2200" b="1" i="1" dirty="0">
                <a:latin typeface="Arial" panose="020B0604020202020204" pitchFamily="34" charset="0"/>
              </a:rPr>
              <a:t>Why esters?</a:t>
            </a:r>
          </a:p>
          <a:p>
            <a:pPr lvl="2" eaLnBrk="1" hangingPunct="1">
              <a:spcBef>
                <a:spcPct val="0"/>
              </a:spcBef>
              <a:buClrTx/>
              <a:buSzTx/>
              <a:buFont typeface="Wingdings" panose="05000000000000000000" pitchFamily="2" charset="2"/>
              <a:buChar char="Ø"/>
            </a:pPr>
            <a:r>
              <a:rPr lang="en-US" altLang="en-US" sz="2200" dirty="0">
                <a:latin typeface="Arial" panose="020B0604020202020204" pitchFamily="34" charset="0"/>
              </a:rPr>
              <a:t>Molecular structure is conducive to lubrication</a:t>
            </a:r>
          </a:p>
          <a:p>
            <a:pPr lvl="3" eaLnBrk="1" hangingPunct="1">
              <a:spcBef>
                <a:spcPct val="0"/>
              </a:spcBef>
              <a:buClrTx/>
              <a:buSzTx/>
              <a:buFont typeface="Courier New" panose="02070309020205020404" pitchFamily="49" charset="0"/>
              <a:buChar char="o"/>
            </a:pPr>
            <a:r>
              <a:rPr lang="en-US" altLang="en-US" sz="2200" dirty="0">
                <a:latin typeface="Arial" panose="020B0604020202020204" pitchFamily="34" charset="0"/>
              </a:rPr>
              <a:t>Structurally flexible functional groups; C-O-C bonds can rotate easier than other functional groups</a:t>
            </a:r>
          </a:p>
          <a:p>
            <a:pPr lvl="2" eaLnBrk="1" hangingPunct="1">
              <a:spcBef>
                <a:spcPct val="0"/>
              </a:spcBef>
              <a:buClrTx/>
              <a:buSzTx/>
              <a:buFont typeface="Wingdings" panose="05000000000000000000" pitchFamily="2" charset="2"/>
              <a:buChar char="Ø"/>
            </a:pPr>
            <a:r>
              <a:rPr lang="en-US" altLang="en-US" sz="2200" dirty="0">
                <a:latin typeface="Arial" panose="020B0604020202020204" pitchFamily="34" charset="0"/>
              </a:rPr>
              <a:t>Performance over volume ─ a little goes a long way</a:t>
            </a:r>
          </a:p>
          <a:p>
            <a:pPr lvl="2" eaLnBrk="1" hangingPunct="1">
              <a:spcBef>
                <a:spcPct val="0"/>
              </a:spcBef>
              <a:buClrTx/>
              <a:buSzTx/>
              <a:buFont typeface="Wingdings" panose="05000000000000000000" pitchFamily="2" charset="2"/>
              <a:buChar char="Ø"/>
            </a:pPr>
            <a:r>
              <a:rPr lang="en-US" altLang="en-US" sz="2200" dirty="0">
                <a:latin typeface="Arial" panose="020B0604020202020204" pitchFamily="34" charset="0"/>
              </a:rPr>
              <a:t>Do not fluoresce</a:t>
            </a:r>
          </a:p>
          <a:p>
            <a:pPr lvl="3" eaLnBrk="1" hangingPunct="1">
              <a:spcBef>
                <a:spcPct val="0"/>
              </a:spcBef>
              <a:buClrTx/>
              <a:buSzTx/>
              <a:buFont typeface="Courier New" panose="02070309020205020404" pitchFamily="49" charset="0"/>
              <a:buChar char="o"/>
            </a:pPr>
            <a:r>
              <a:rPr lang="en-US" altLang="en-US" sz="2200" dirty="0">
                <a:latin typeface="Arial" panose="020B0604020202020204" pitchFamily="34" charset="0"/>
              </a:rPr>
              <a:t>Improving leak test results</a:t>
            </a:r>
          </a:p>
        </p:txBody>
      </p:sp>
      <p:sp>
        <p:nvSpPr>
          <p:cNvPr id="46086"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CDDE99B3-2BFD-4509-BF96-DAF17496F7D4}" type="slidenum">
              <a:rPr lang="en-US" altLang="en-US" sz="1200" smtClean="0">
                <a:solidFill>
                  <a:srgbClr val="045C75"/>
                </a:solidFill>
                <a:latin typeface="Dixon"/>
              </a:rPr>
              <a:pPr>
                <a:spcBef>
                  <a:spcPct val="0"/>
                </a:spcBef>
                <a:buClrTx/>
                <a:buSzTx/>
                <a:buFontTx/>
                <a:buNone/>
              </a:pPr>
              <a:t>11</a:t>
            </a:fld>
            <a:endParaRPr lang="en-US" altLang="en-US" sz="1200" smtClean="0">
              <a:solidFill>
                <a:srgbClr val="045C75"/>
              </a:solidFill>
              <a:latin typeface="Dixon"/>
            </a:endParaRPr>
          </a:p>
        </p:txBody>
      </p:sp>
      <p:sp>
        <p:nvSpPr>
          <p:cNvPr id="46087" name="Subtitle 2"/>
          <p:cNvSpPr txBox="1">
            <a:spLocks/>
          </p:cNvSpPr>
          <p:nvPr/>
        </p:nvSpPr>
        <p:spPr bwMode="auto">
          <a:xfrm>
            <a:off x="381000" y="304800"/>
            <a:ext cx="6934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Font typeface="Wingdings 2" panose="05020102010507070707" pitchFamily="18" charset="2"/>
              <a:buNone/>
            </a:pPr>
            <a:r>
              <a:rPr lang="en-US" altLang="en-US" sz="2400" b="1" dirty="0">
                <a:solidFill>
                  <a:srgbClr val="336600"/>
                </a:solidFill>
                <a:latin typeface="Arial Black" panose="020B0A04020102020204" pitchFamily="34" charset="0"/>
              </a:rPr>
              <a:t>Formulated Temporary Rubber Assembly Lubricants</a:t>
            </a:r>
          </a:p>
        </p:txBody>
      </p:sp>
      <p:pic>
        <p:nvPicPr>
          <p:cNvPr id="46088" name="Picture 2" descr="C:\Users\Sharon\AppData\Local\Microsoft\Windows\Temporary Internet Files\Content.IE5\2VW66MM7\MC9003257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066800"/>
            <a:ext cx="185737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3" descr="C:\Users\Sharon\AppData\Local\Microsoft\Windows\Temporary Internet Files\Content.IE5\OGJJ0BFX\MC90018531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2300" y="3086100"/>
            <a:ext cx="1704975"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4" descr="C:\Users\Sharon\AppData\Local\Microsoft\Windows\Temporary Internet Files\Content.IE5\2VW66MM7\MC90033989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5013" y="4818063"/>
            <a:ext cx="966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Content Placeholder 2"/>
          <p:cNvSpPr txBox="1">
            <a:spLocks/>
          </p:cNvSpPr>
          <p:nvPr/>
        </p:nvSpPr>
        <p:spPr bwMode="auto">
          <a:xfrm>
            <a:off x="457200" y="16002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20000"/>
              </a:lnSpc>
              <a:spcBef>
                <a:spcPct val="0"/>
              </a:spcBef>
              <a:buFontTx/>
              <a:buNone/>
            </a:pPr>
            <a:endParaRPr lang="en-US" altLang="en-US" sz="1600">
              <a:solidFill>
                <a:schemeClr val="tx2"/>
              </a:solidFill>
            </a:endParaRPr>
          </a:p>
        </p:txBody>
      </p:sp>
      <p:cxnSp>
        <p:nvCxnSpPr>
          <p:cNvPr id="19" name="Straight Connector 18"/>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133"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B81E1D85-0AC3-49E1-8BEE-6B7E498A731C}" type="slidenum">
              <a:rPr lang="en-US" altLang="en-US" sz="1200" smtClean="0">
                <a:solidFill>
                  <a:srgbClr val="045C75"/>
                </a:solidFill>
                <a:latin typeface="Dixon"/>
              </a:rPr>
              <a:pPr>
                <a:spcBef>
                  <a:spcPct val="0"/>
                </a:spcBef>
                <a:buClrTx/>
                <a:buSzTx/>
                <a:buFontTx/>
                <a:buNone/>
              </a:pPr>
              <a:t>12</a:t>
            </a:fld>
            <a:endParaRPr lang="en-US" altLang="en-US" sz="1200" smtClean="0">
              <a:solidFill>
                <a:srgbClr val="045C75"/>
              </a:solidFill>
              <a:latin typeface="Dixon"/>
            </a:endParaRPr>
          </a:p>
        </p:txBody>
      </p:sp>
      <p:sp>
        <p:nvSpPr>
          <p:cNvPr id="48134" name="Subtitle 2"/>
          <p:cNvSpPr txBox="1">
            <a:spLocks/>
          </p:cNvSpPr>
          <p:nvPr/>
        </p:nvSpPr>
        <p:spPr bwMode="auto">
          <a:xfrm>
            <a:off x="381000" y="304800"/>
            <a:ext cx="6934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Font typeface="Wingdings 2" panose="05020102010507070707" pitchFamily="18" charset="2"/>
              <a:buNone/>
            </a:pPr>
            <a:r>
              <a:rPr lang="en-US" altLang="en-US" sz="2400" b="1" dirty="0">
                <a:solidFill>
                  <a:srgbClr val="336600"/>
                </a:solidFill>
                <a:latin typeface="Arial Black" panose="020B0A04020102020204" pitchFamily="34" charset="0"/>
              </a:rPr>
              <a:t>Formulated Temporary Rubber Assembly Lubricants</a:t>
            </a:r>
          </a:p>
        </p:txBody>
      </p:sp>
      <p:sp>
        <p:nvSpPr>
          <p:cNvPr id="20488" name="Rectangle 8"/>
          <p:cNvSpPr>
            <a:spLocks noChangeArrowheads="1"/>
          </p:cNvSpPr>
          <p:nvPr/>
        </p:nvSpPr>
        <p:spPr bwMode="auto">
          <a:xfrm>
            <a:off x="-76200" y="1298575"/>
            <a:ext cx="6535738"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14400" lvl="1" indent="-457200" eaLnBrk="1" hangingPunct="1">
              <a:buFont typeface="+mj-lt"/>
              <a:buAutoNum type="arabicPeriod" startAt="2"/>
              <a:defRPr/>
            </a:pPr>
            <a:r>
              <a:rPr lang="en-US" sz="2100" b="1" i="1" dirty="0">
                <a:latin typeface="Arial" pitchFamily="34" charset="0"/>
              </a:rPr>
              <a:t>Innovative Emulsion Technology</a:t>
            </a:r>
          </a:p>
          <a:p>
            <a:pPr marL="1203325" lvl="2" indent="-288925" eaLnBrk="1" hangingPunct="1">
              <a:buFont typeface="Wingdings" pitchFamily="2" charset="2"/>
              <a:buChar char="§"/>
              <a:defRPr/>
            </a:pPr>
            <a:r>
              <a:rPr lang="en-US" sz="2000" i="1" dirty="0">
                <a:latin typeface="Arial" pitchFamily="34" charset="0"/>
              </a:rPr>
              <a:t>Synthetic esters blended with water</a:t>
            </a:r>
          </a:p>
          <a:p>
            <a:pPr marL="914400" lvl="1" indent="-457200" eaLnBrk="1" hangingPunct="1">
              <a:buFont typeface="+mj-lt"/>
              <a:buAutoNum type="arabicPeriod" startAt="3"/>
              <a:defRPr/>
            </a:pPr>
            <a:r>
              <a:rPr lang="en-US" sz="2100" b="1" i="1" dirty="0">
                <a:latin typeface="Arial" pitchFamily="34" charset="0"/>
              </a:rPr>
              <a:t>Why an emulsion?</a:t>
            </a:r>
          </a:p>
          <a:p>
            <a:pPr marL="1146175" lvl="2" indent="-231775" eaLnBrk="1" hangingPunct="1">
              <a:buFont typeface="Wingdings" pitchFamily="2" charset="2"/>
              <a:buChar char="§"/>
              <a:defRPr/>
            </a:pPr>
            <a:r>
              <a:rPr lang="en-US" sz="2000" dirty="0">
                <a:latin typeface="Arial" pitchFamily="34" charset="0"/>
              </a:rPr>
              <a:t>Synergy!</a:t>
            </a:r>
          </a:p>
          <a:p>
            <a:pPr marL="1714500" lvl="3" indent="-342900" eaLnBrk="1" hangingPunct="1">
              <a:buFont typeface="Wingdings" pitchFamily="2" charset="2"/>
              <a:buChar char="Ø"/>
              <a:defRPr/>
            </a:pPr>
            <a:r>
              <a:rPr lang="en-US" sz="2000" dirty="0">
                <a:latin typeface="Arial" pitchFamily="34" charset="0"/>
              </a:rPr>
              <a:t>Emulsion has better lubrication than esters by themselves</a:t>
            </a:r>
          </a:p>
          <a:p>
            <a:pPr marL="1714500" lvl="3" indent="-342900" eaLnBrk="1" hangingPunct="1">
              <a:buFont typeface="Wingdings" pitchFamily="2" charset="2"/>
              <a:buChar char="Ø"/>
              <a:defRPr/>
            </a:pPr>
            <a:r>
              <a:rPr lang="en-US" sz="2000" dirty="0">
                <a:latin typeface="Arial" pitchFamily="34" charset="0"/>
              </a:rPr>
              <a:t>Reduces surface tension of rubber to allow esters to get into all of the nooks and crannies of the rubber</a:t>
            </a:r>
          </a:p>
          <a:p>
            <a:pPr marL="1714500" lvl="3" indent="-342900" eaLnBrk="1" hangingPunct="1">
              <a:buFont typeface="Wingdings" pitchFamily="2" charset="2"/>
              <a:buChar char="Ø"/>
              <a:defRPr/>
            </a:pPr>
            <a:r>
              <a:rPr lang="en-US" sz="2000" dirty="0">
                <a:latin typeface="Arial" pitchFamily="34" charset="0"/>
              </a:rPr>
              <a:t>Allows a </a:t>
            </a:r>
            <a:r>
              <a:rPr lang="en-US" sz="2000" i="1" u="sng" dirty="0">
                <a:latin typeface="Arial" pitchFamily="34" charset="0"/>
              </a:rPr>
              <a:t>thin</a:t>
            </a:r>
            <a:r>
              <a:rPr lang="en-US" sz="2000" dirty="0">
                <a:latin typeface="Arial" pitchFamily="34" charset="0"/>
              </a:rPr>
              <a:t> layer of esters to coat the rubber for hydrodynamic lubrication</a:t>
            </a:r>
          </a:p>
          <a:p>
            <a:pPr marL="1714500" lvl="3" indent="-342900" eaLnBrk="1" hangingPunct="1">
              <a:buFont typeface="Wingdings" pitchFamily="2" charset="2"/>
              <a:buChar char="Ø"/>
              <a:defRPr/>
            </a:pPr>
            <a:r>
              <a:rPr lang="en-US" sz="2000" dirty="0">
                <a:latin typeface="Arial" pitchFamily="34" charset="0"/>
              </a:rPr>
              <a:t>Temporary lubrication – Once water evaporates, ester film absorbs </a:t>
            </a:r>
            <a:br>
              <a:rPr lang="en-US" sz="2000" dirty="0">
                <a:latin typeface="Arial" pitchFamily="34" charset="0"/>
              </a:rPr>
            </a:br>
            <a:r>
              <a:rPr lang="en-US" sz="2000" dirty="0">
                <a:latin typeface="Arial" pitchFamily="34" charset="0"/>
              </a:rPr>
              <a:t>into elastomer</a:t>
            </a:r>
          </a:p>
          <a:p>
            <a:pPr marL="800100" lvl="1" indent="-342900" eaLnBrk="1" hangingPunct="1">
              <a:buFont typeface="Arial" pitchFamily="34" charset="0"/>
              <a:buChar char="•"/>
              <a:defRPr/>
            </a:pPr>
            <a:endParaRPr lang="en-US" sz="2100" b="1" dirty="0">
              <a:latin typeface="Arial" pitchFamily="34" charset="0"/>
            </a:endParaRPr>
          </a:p>
        </p:txBody>
      </p:sp>
      <p:pic>
        <p:nvPicPr>
          <p:cNvPr id="48136" name="Picture 2" descr="C:\Users\Sharon\AppData\Local\Microsoft\Windows\Temporary Internet Files\Content.IE5\2VW66MM7\MC9003257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066800"/>
            <a:ext cx="185737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3" descr="C:\Users\Sharon\AppData\Local\Microsoft\Windows\Temporary Internet Files\Content.IE5\OGJJ0BFX\MC90018531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2300" y="3086100"/>
            <a:ext cx="1704975"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4" descr="C:\Users\Sharon\AppData\Local\Microsoft\Windows\Temporary Internet Files\Content.IE5\2VW66MM7\MC90033989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5013" y="4818063"/>
            <a:ext cx="966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600075" y="990600"/>
          <a:ext cx="8010525" cy="4954588"/>
        </p:xfrm>
        <a:graphic>
          <a:graphicData uri="http://schemas.openxmlformats.org/drawingml/2006/table">
            <a:tbl>
              <a:tblPr firstRow="1" bandRow="1">
                <a:tableStyleId>{F5AB1C69-6EDB-4FF4-983F-18BD219EF322}</a:tableStyleId>
              </a:tblPr>
              <a:tblGrid>
                <a:gridCol w="4009790"/>
                <a:gridCol w="4000735"/>
              </a:tblGrid>
              <a:tr h="6096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rial Black" pitchFamily="34" charset="0"/>
                        </a:rPr>
                        <a:t>ESTER BASED TEMPORARY</a:t>
                      </a:r>
                      <a:br>
                        <a:rPr lang="en-US" sz="1600" b="1" dirty="0" smtClean="0">
                          <a:solidFill>
                            <a:schemeClr val="bg1"/>
                          </a:solidFill>
                          <a:latin typeface="Arial Black" pitchFamily="34" charset="0"/>
                        </a:rPr>
                      </a:br>
                      <a:r>
                        <a:rPr lang="en-US" sz="1600" b="1" dirty="0" smtClean="0">
                          <a:solidFill>
                            <a:schemeClr val="bg1"/>
                          </a:solidFill>
                          <a:latin typeface="Arial Black" pitchFamily="34" charset="0"/>
                        </a:rPr>
                        <a:t>RUBBER ASSEMBLY LUBRICANTS</a:t>
                      </a:r>
                    </a:p>
                  </a:txBody>
                  <a:tcPr marT="45712" marB="45712" anchor="ctr">
                    <a:solidFill>
                      <a:srgbClr val="336600"/>
                    </a:solidFill>
                  </a:tcPr>
                </a:tc>
                <a:tc>
                  <a:txBody>
                    <a:bodyPr/>
                    <a:lstStyle/>
                    <a:p>
                      <a:pPr algn="ctr"/>
                      <a:r>
                        <a:rPr lang="en-US" sz="1600" b="1" dirty="0" smtClean="0">
                          <a:solidFill>
                            <a:schemeClr val="bg1"/>
                          </a:solidFill>
                          <a:latin typeface="Arial Black" pitchFamily="34" charset="0"/>
                        </a:rPr>
                        <a:t>TRADITIONAL RUBBER ASSEMBLY LUBRICANTS</a:t>
                      </a:r>
                      <a:endParaRPr lang="en-US" sz="1600" b="1" dirty="0">
                        <a:solidFill>
                          <a:schemeClr val="bg1"/>
                        </a:solidFill>
                        <a:latin typeface="Arial Black" pitchFamily="34" charset="0"/>
                      </a:endParaRPr>
                    </a:p>
                  </a:txBody>
                  <a:tcPr marT="45712" marB="45712" anchor="ctr">
                    <a:solidFill>
                      <a:srgbClr val="336600"/>
                    </a:solidFill>
                  </a:tcPr>
                </a:tc>
              </a:tr>
              <a:tr h="324467">
                <a:tc>
                  <a:txBody>
                    <a:bodyPr/>
                    <a:lstStyle/>
                    <a:p>
                      <a:pPr algn="l"/>
                      <a:r>
                        <a:rPr lang="en-US" sz="1400" b="0" dirty="0" smtClean="0">
                          <a:latin typeface="Arial" pitchFamily="34" charset="0"/>
                          <a:cs typeface="Arial" pitchFamily="34" charset="0"/>
                        </a:rPr>
                        <a:t>Provide lubricity and reduce friction.</a:t>
                      </a:r>
                      <a:endParaRPr lang="en-US" sz="1400" b="0" dirty="0">
                        <a:latin typeface="Arial" pitchFamily="34" charset="0"/>
                        <a:cs typeface="Arial" pitchFamily="34" charset="0"/>
                      </a:endParaRPr>
                    </a:p>
                  </a:txBody>
                  <a:tcPr marT="45712" marB="45712" anchor="ctr"/>
                </a:tc>
                <a:tc>
                  <a:txBody>
                    <a:bodyPr/>
                    <a:lstStyle/>
                    <a:p>
                      <a:pPr algn="l"/>
                      <a:r>
                        <a:rPr lang="en-US" sz="1400" b="0" dirty="0" smtClean="0">
                          <a:latin typeface="Arial" pitchFamily="34" charset="0"/>
                          <a:cs typeface="Arial" pitchFamily="34" charset="0"/>
                        </a:rPr>
                        <a:t>Provide lubricity</a:t>
                      </a:r>
                      <a:r>
                        <a:rPr lang="en-US" sz="1400" b="0" baseline="0" dirty="0" smtClean="0">
                          <a:latin typeface="Arial" pitchFamily="34" charset="0"/>
                          <a:cs typeface="Arial" pitchFamily="34" charset="0"/>
                        </a:rPr>
                        <a:t> and reduce friction.</a:t>
                      </a:r>
                      <a:endParaRPr lang="en-US" sz="1400" b="0" dirty="0">
                        <a:latin typeface="Arial" pitchFamily="34" charset="0"/>
                        <a:cs typeface="Arial" pitchFamily="34" charset="0"/>
                      </a:endParaRPr>
                    </a:p>
                  </a:txBody>
                  <a:tcPr marT="45712" marB="45712" anchor="ctr"/>
                </a:tc>
              </a:tr>
              <a:tr h="749779">
                <a:tc>
                  <a:txBody>
                    <a:bodyPr/>
                    <a:lstStyle/>
                    <a:p>
                      <a:pPr algn="l"/>
                      <a:r>
                        <a:rPr lang="en-US" sz="1400" b="0" dirty="0" smtClean="0">
                          <a:latin typeface="Arial" pitchFamily="34" charset="0"/>
                          <a:cs typeface="Arial" pitchFamily="34" charset="0"/>
                        </a:rPr>
                        <a:t>Temporary lubrication, once dry will not</a:t>
                      </a:r>
                      <a:r>
                        <a:rPr lang="en-US" sz="1400" b="0" baseline="0" dirty="0" smtClean="0">
                          <a:latin typeface="Arial" pitchFamily="34" charset="0"/>
                          <a:cs typeface="Arial" pitchFamily="34" charset="0"/>
                        </a:rPr>
                        <a:t> reactivate, resulting in tight fitting parts.</a:t>
                      </a:r>
                      <a:endParaRPr lang="en-US" sz="1400" b="0" dirty="0">
                        <a:latin typeface="Arial" pitchFamily="34" charset="0"/>
                        <a:cs typeface="Arial" pitchFamily="34" charset="0"/>
                      </a:endParaRPr>
                    </a:p>
                  </a:txBody>
                  <a:tcPr marT="45712" marB="45712" anchor="ctr"/>
                </a:tc>
                <a:tc>
                  <a:txBody>
                    <a:bodyPr/>
                    <a:lstStyle/>
                    <a:p>
                      <a:pPr algn="l"/>
                      <a:r>
                        <a:rPr lang="en-US" sz="1400" b="0" dirty="0" smtClean="0">
                          <a:latin typeface="Arial" pitchFamily="34" charset="0"/>
                          <a:cs typeface="Arial" pitchFamily="34" charset="0"/>
                        </a:rPr>
                        <a:t>Continual</a:t>
                      </a:r>
                      <a:r>
                        <a:rPr lang="en-US" sz="1400" b="0" baseline="0" dirty="0" smtClean="0">
                          <a:latin typeface="Arial" pitchFamily="34" charset="0"/>
                          <a:cs typeface="Arial" pitchFamily="34" charset="0"/>
                        </a:rPr>
                        <a:t> lubrication, can reactivate in presence of water ─ resulting in problems with quality and consistency of finished product.</a:t>
                      </a:r>
                      <a:endParaRPr lang="en-US" sz="1400" b="0" dirty="0">
                        <a:latin typeface="Arial" pitchFamily="34" charset="0"/>
                        <a:cs typeface="Arial" pitchFamily="34" charset="0"/>
                      </a:endParaRPr>
                    </a:p>
                  </a:txBody>
                  <a:tcPr marT="45712" marB="45712" anchor="ctr"/>
                </a:tc>
              </a:tr>
              <a:tr h="371170">
                <a:tc>
                  <a:txBody>
                    <a:bodyPr/>
                    <a:lstStyle/>
                    <a:p>
                      <a:pPr algn="l"/>
                      <a:r>
                        <a:rPr lang="en-US" sz="1400" b="0" dirty="0" smtClean="0">
                          <a:latin typeface="Arial" pitchFamily="34" charset="0"/>
                          <a:cs typeface="Arial" pitchFamily="34" charset="0"/>
                        </a:rPr>
                        <a:t>Will not dry out</a:t>
                      </a:r>
                      <a:r>
                        <a:rPr lang="en-US" sz="1400" b="0" baseline="0" dirty="0" smtClean="0">
                          <a:latin typeface="Arial" pitchFamily="34" charset="0"/>
                          <a:cs typeface="Arial" pitchFamily="34" charset="0"/>
                        </a:rPr>
                        <a:t> rubber or corrode metal parts.  </a:t>
                      </a:r>
                      <a:endParaRPr lang="en-US" sz="1400" b="0" dirty="0">
                        <a:latin typeface="Arial" pitchFamily="34" charset="0"/>
                        <a:cs typeface="Arial" pitchFamily="34" charset="0"/>
                      </a:endParaRPr>
                    </a:p>
                  </a:txBody>
                  <a:tcPr marT="45712" marB="45712" anchor="ctr"/>
                </a:tc>
                <a:tc>
                  <a:txBody>
                    <a:bodyPr/>
                    <a:lstStyle/>
                    <a:p>
                      <a:pPr algn="l"/>
                      <a:r>
                        <a:rPr lang="en-US" sz="1400" b="0" dirty="0" smtClean="0">
                          <a:latin typeface="Arial" pitchFamily="34" charset="0"/>
                          <a:cs typeface="Arial" pitchFamily="34" charset="0"/>
                        </a:rPr>
                        <a:t>Can dry out rubber and corrode metal </a:t>
                      </a:r>
                      <a:r>
                        <a:rPr lang="en-US" sz="1400" b="0" baseline="0" dirty="0" smtClean="0">
                          <a:latin typeface="Arial" pitchFamily="34" charset="0"/>
                          <a:cs typeface="Arial" pitchFamily="34" charset="0"/>
                        </a:rPr>
                        <a:t>parts.</a:t>
                      </a:r>
                      <a:endParaRPr lang="en-US" sz="1400" b="0" dirty="0">
                        <a:latin typeface="Arial" pitchFamily="34" charset="0"/>
                        <a:cs typeface="Arial" pitchFamily="34" charset="0"/>
                      </a:endParaRPr>
                    </a:p>
                  </a:txBody>
                  <a:tcPr marT="45712" marB="45712" anchor="ctr"/>
                </a:tc>
              </a:tr>
              <a:tr h="371170">
                <a:tc>
                  <a:txBody>
                    <a:bodyPr/>
                    <a:lstStyle/>
                    <a:p>
                      <a:pPr algn="l"/>
                      <a:r>
                        <a:rPr lang="en-US" sz="1400" b="0" dirty="0" smtClean="0">
                          <a:latin typeface="Arial" pitchFamily="34" charset="0"/>
                          <a:cs typeface="Arial" pitchFamily="34" charset="0"/>
                        </a:rPr>
                        <a:t>Any residue is non-conductive.</a:t>
                      </a:r>
                      <a:endParaRPr lang="en-US" sz="1400" b="0" dirty="0">
                        <a:latin typeface="Arial" pitchFamily="34" charset="0"/>
                        <a:cs typeface="Arial" pitchFamily="34" charset="0"/>
                      </a:endParaRPr>
                    </a:p>
                  </a:txBody>
                  <a:tcPr marT="45712" marB="45712" anchor="ctr"/>
                </a:tc>
                <a:tc>
                  <a:txBody>
                    <a:bodyPr/>
                    <a:lstStyle/>
                    <a:p>
                      <a:pPr algn="l"/>
                      <a:r>
                        <a:rPr lang="en-US" sz="1400" b="0" dirty="0" smtClean="0">
                          <a:latin typeface="Arial" pitchFamily="34" charset="0"/>
                          <a:cs typeface="Arial" pitchFamily="34" charset="0"/>
                        </a:rPr>
                        <a:t>Many additives are conductive.</a:t>
                      </a:r>
                      <a:endParaRPr lang="en-US" sz="1400" b="0" dirty="0">
                        <a:latin typeface="Arial" pitchFamily="34" charset="0"/>
                        <a:cs typeface="Arial" pitchFamily="34" charset="0"/>
                      </a:endParaRPr>
                    </a:p>
                  </a:txBody>
                  <a:tcPr marT="45712" marB="45712" anchor="ctr"/>
                </a:tc>
              </a:tr>
              <a:tr h="371170">
                <a:tc>
                  <a:txBody>
                    <a:bodyPr/>
                    <a:lstStyle/>
                    <a:p>
                      <a:pPr algn="l"/>
                      <a:r>
                        <a:rPr lang="en-US" sz="1400" b="0" dirty="0" smtClean="0">
                          <a:latin typeface="Arial" pitchFamily="34" charset="0"/>
                          <a:cs typeface="Arial" pitchFamily="34" charset="0"/>
                        </a:rPr>
                        <a:t>Non flammable, negligible VOCs.</a:t>
                      </a:r>
                      <a:endParaRPr lang="en-US" sz="1400" b="0" dirty="0">
                        <a:latin typeface="Arial" pitchFamily="34" charset="0"/>
                        <a:cs typeface="Arial" pitchFamily="34" charset="0"/>
                      </a:endParaRPr>
                    </a:p>
                  </a:txBody>
                  <a:tcPr marT="45712" marB="45712" anchor="ctr"/>
                </a:tc>
                <a:tc>
                  <a:txBody>
                    <a:bodyPr/>
                    <a:lstStyle/>
                    <a:p>
                      <a:pPr algn="l"/>
                      <a:r>
                        <a:rPr lang="en-US" sz="1400" b="0" dirty="0" smtClean="0">
                          <a:latin typeface="Arial" pitchFamily="34" charset="0"/>
                          <a:cs typeface="Arial" pitchFamily="34" charset="0"/>
                        </a:rPr>
                        <a:t>May contain VOCs.  May be flammable.</a:t>
                      </a:r>
                      <a:endParaRPr lang="en-US" sz="1400" b="0" dirty="0">
                        <a:latin typeface="Arial" pitchFamily="34" charset="0"/>
                        <a:cs typeface="Arial" pitchFamily="34" charset="0"/>
                      </a:endParaRPr>
                    </a:p>
                  </a:txBody>
                  <a:tcPr marT="45712" marB="45712" anchor="ctr"/>
                </a:tc>
              </a:tr>
              <a:tr h="518148">
                <a:tc>
                  <a:txBody>
                    <a:bodyPr/>
                    <a:lstStyle/>
                    <a:p>
                      <a:pPr algn="l"/>
                      <a:r>
                        <a:rPr lang="en-US" sz="1400" b="0" dirty="0" smtClean="0">
                          <a:latin typeface="Arial" pitchFamily="34" charset="0"/>
                          <a:cs typeface="Arial" pitchFamily="34" charset="0"/>
                        </a:rPr>
                        <a:t>Excess lubricant washes away easily.</a:t>
                      </a:r>
                      <a:endParaRPr lang="en-US" sz="1400" b="0" dirty="0">
                        <a:latin typeface="Arial" pitchFamily="34" charset="0"/>
                        <a:cs typeface="Arial" pitchFamily="34" charset="0"/>
                      </a:endParaRPr>
                    </a:p>
                  </a:txBody>
                  <a:tcPr marT="45712" marB="45712" anchor="ctr"/>
                </a:tc>
                <a:tc>
                  <a:txBody>
                    <a:bodyPr/>
                    <a:lstStyle/>
                    <a:p>
                      <a:pPr algn="l"/>
                      <a:r>
                        <a:rPr lang="en-US" sz="1400" b="0" dirty="0" smtClean="0">
                          <a:latin typeface="Arial" pitchFamily="34" charset="0"/>
                          <a:cs typeface="Arial" pitchFamily="34" charset="0"/>
                        </a:rPr>
                        <a:t>In some cases may be difficult to wash away excess lubricant.</a:t>
                      </a:r>
                      <a:endParaRPr lang="en-US" sz="1400" b="0" dirty="0">
                        <a:latin typeface="Arial" pitchFamily="34" charset="0"/>
                        <a:cs typeface="Arial" pitchFamily="34" charset="0"/>
                      </a:endParaRPr>
                    </a:p>
                  </a:txBody>
                  <a:tcPr marT="45712" marB="45712" anchor="ctr"/>
                </a:tc>
              </a:tr>
              <a:tr h="608734">
                <a:tc>
                  <a:txBody>
                    <a:bodyPr/>
                    <a:lstStyle/>
                    <a:p>
                      <a:pPr algn="l"/>
                      <a:r>
                        <a:rPr lang="en-US" sz="1400" b="0" dirty="0" smtClean="0">
                          <a:latin typeface="Arial" pitchFamily="34" charset="0"/>
                          <a:cs typeface="Arial" pitchFamily="34" charset="0"/>
                        </a:rPr>
                        <a:t>Compatible with elastomers and plastics.  </a:t>
                      </a:r>
                      <a:br>
                        <a:rPr lang="en-US" sz="1400" b="0" dirty="0" smtClean="0">
                          <a:latin typeface="Arial" pitchFamily="34" charset="0"/>
                          <a:cs typeface="Arial" pitchFamily="34" charset="0"/>
                        </a:rPr>
                      </a:br>
                      <a:r>
                        <a:rPr lang="en-US" sz="1400" b="0" dirty="0" smtClean="0">
                          <a:latin typeface="Arial" pitchFamily="34" charset="0"/>
                          <a:cs typeface="Arial" pitchFamily="34" charset="0"/>
                        </a:rPr>
                        <a:t>Will not swell rubber.</a:t>
                      </a:r>
                      <a:endParaRPr lang="en-US" sz="1400" b="0" dirty="0">
                        <a:latin typeface="Arial" pitchFamily="34" charset="0"/>
                        <a:cs typeface="Arial" pitchFamily="34" charset="0"/>
                      </a:endParaRPr>
                    </a:p>
                  </a:txBody>
                  <a:tcPr marT="45712" marB="45712" anchor="ctr"/>
                </a:tc>
                <a:tc>
                  <a:txBody>
                    <a:bodyPr/>
                    <a:lstStyle/>
                    <a:p>
                      <a:pPr algn="l"/>
                      <a:r>
                        <a:rPr lang="en-US" sz="1400" b="0" dirty="0" smtClean="0">
                          <a:latin typeface="Arial" pitchFamily="34" charset="0"/>
                          <a:cs typeface="Arial" pitchFamily="34" charset="0"/>
                        </a:rPr>
                        <a:t>May </a:t>
                      </a:r>
                      <a:r>
                        <a:rPr lang="en-US" sz="1400" b="0" baseline="0" dirty="0" smtClean="0">
                          <a:latin typeface="Arial" pitchFamily="34" charset="0"/>
                          <a:cs typeface="Arial" pitchFamily="34" charset="0"/>
                        </a:rPr>
                        <a:t>n</a:t>
                      </a:r>
                      <a:r>
                        <a:rPr lang="en-US" sz="1400" b="0" dirty="0" smtClean="0">
                          <a:latin typeface="Arial" pitchFamily="34" charset="0"/>
                          <a:cs typeface="Arial" pitchFamily="34" charset="0"/>
                        </a:rPr>
                        <a:t>ot be compatible</a:t>
                      </a:r>
                      <a:r>
                        <a:rPr lang="en-US" sz="1400" b="0" baseline="0" dirty="0" smtClean="0">
                          <a:latin typeface="Arial" pitchFamily="34" charset="0"/>
                          <a:cs typeface="Arial" pitchFamily="34" charset="0"/>
                        </a:rPr>
                        <a:t> with elastomers and plastics.  Can swell rubber.  </a:t>
                      </a:r>
                      <a:endParaRPr lang="en-US" sz="1400" b="0" dirty="0">
                        <a:latin typeface="Arial" pitchFamily="34" charset="0"/>
                        <a:cs typeface="Arial" pitchFamily="34" charset="0"/>
                      </a:endParaRPr>
                    </a:p>
                  </a:txBody>
                  <a:tcPr marT="45712" marB="45712" anchor="ctr"/>
                </a:tc>
              </a:tr>
              <a:tr h="518148">
                <a:tc>
                  <a:txBody>
                    <a:bodyPr/>
                    <a:lstStyle/>
                    <a:p>
                      <a:pPr algn="l"/>
                      <a:r>
                        <a:rPr lang="en-US" sz="1400" b="0" dirty="0" smtClean="0">
                          <a:latin typeface="Arial" pitchFamily="34" charset="0"/>
                          <a:cs typeface="Arial" pitchFamily="34" charset="0"/>
                        </a:rPr>
                        <a:t>Treated</a:t>
                      </a:r>
                      <a:r>
                        <a:rPr lang="en-US" sz="1400" b="0" baseline="0" dirty="0" smtClean="0">
                          <a:latin typeface="Arial" pitchFamily="34" charset="0"/>
                          <a:cs typeface="Arial" pitchFamily="34" charset="0"/>
                        </a:rPr>
                        <a:t> surfaces can be coated and painted afterwards.</a:t>
                      </a:r>
                      <a:endParaRPr lang="en-US" sz="1400" b="0" dirty="0">
                        <a:latin typeface="Arial" pitchFamily="34" charset="0"/>
                        <a:cs typeface="Arial" pitchFamily="34" charset="0"/>
                      </a:endParaRPr>
                    </a:p>
                  </a:txBody>
                  <a:tcPr marT="45712" marB="45712" anchor="ctr"/>
                </a:tc>
                <a:tc>
                  <a:txBody>
                    <a:bodyPr/>
                    <a:lstStyle/>
                    <a:p>
                      <a:pPr algn="l"/>
                      <a:r>
                        <a:rPr lang="en-US" sz="1400" b="0" dirty="0" smtClean="0">
                          <a:latin typeface="Arial" pitchFamily="34" charset="0"/>
                          <a:cs typeface="Arial" pitchFamily="34" charset="0"/>
                        </a:rPr>
                        <a:t>May interfere with downstream coating and painting processes</a:t>
                      </a:r>
                      <a:r>
                        <a:rPr lang="en-US" sz="1400" b="0" baseline="0" dirty="0" smtClean="0">
                          <a:latin typeface="Arial" pitchFamily="34" charset="0"/>
                          <a:cs typeface="Arial" pitchFamily="34" charset="0"/>
                        </a:rPr>
                        <a:t>.</a:t>
                      </a:r>
                      <a:endParaRPr lang="en-US" sz="1400" b="0" dirty="0">
                        <a:latin typeface="Arial" pitchFamily="34" charset="0"/>
                        <a:cs typeface="Arial" pitchFamily="34" charset="0"/>
                      </a:endParaRPr>
                    </a:p>
                  </a:txBody>
                  <a:tcPr marT="45712" marB="45712" anchor="ctr"/>
                </a:tc>
              </a:tr>
              <a:tr h="512200">
                <a:tc>
                  <a:txBody>
                    <a:bodyPr/>
                    <a:lstStyle/>
                    <a:p>
                      <a:pPr algn="l"/>
                      <a:r>
                        <a:rPr lang="en-US" sz="1400" b="0" dirty="0" smtClean="0">
                          <a:latin typeface="Arial" pitchFamily="34" charset="0"/>
                          <a:cs typeface="Arial" pitchFamily="34" charset="0"/>
                        </a:rPr>
                        <a:t>Environmentally friendly and non-hazardous.</a:t>
                      </a:r>
                      <a:endParaRPr lang="en-US" sz="1400" b="0" dirty="0">
                        <a:latin typeface="Arial" pitchFamily="34" charset="0"/>
                        <a:cs typeface="Arial" pitchFamily="34" charset="0"/>
                      </a:endParaRPr>
                    </a:p>
                  </a:txBody>
                  <a:tcPr marT="45712" marB="45712" anchor="ctr"/>
                </a:tc>
                <a:tc>
                  <a:txBody>
                    <a:bodyPr/>
                    <a:lstStyle/>
                    <a:p>
                      <a:pPr algn="l"/>
                      <a:r>
                        <a:rPr lang="en-US" sz="1400" b="0" dirty="0" smtClean="0">
                          <a:latin typeface="Arial" pitchFamily="34" charset="0"/>
                          <a:cs typeface="Arial" pitchFamily="34" charset="0"/>
                        </a:rPr>
                        <a:t>Environmental</a:t>
                      </a:r>
                      <a:r>
                        <a:rPr lang="en-US" sz="1400" b="0" baseline="0" dirty="0" smtClean="0">
                          <a:latin typeface="Arial" pitchFamily="34" charset="0"/>
                          <a:cs typeface="Arial" pitchFamily="34" charset="0"/>
                        </a:rPr>
                        <a:t> and health hazards can exist.</a:t>
                      </a:r>
                      <a:endParaRPr lang="en-US" sz="1400" b="0" dirty="0">
                        <a:latin typeface="Arial" pitchFamily="34" charset="0"/>
                        <a:cs typeface="Arial" pitchFamily="34" charset="0"/>
                      </a:endParaRPr>
                    </a:p>
                  </a:txBody>
                  <a:tcPr marT="45712" marB="45712" anchor="ctr"/>
                </a:tc>
              </a:tr>
            </a:tbl>
          </a:graphicData>
        </a:graphic>
      </p:graphicFrame>
      <p:sp>
        <p:nvSpPr>
          <p:cNvPr id="50213"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B9F8AA12-DDF0-4C8E-B3FF-0734383A472A}" type="slidenum">
              <a:rPr lang="en-US" altLang="en-US" sz="1200" smtClean="0">
                <a:solidFill>
                  <a:srgbClr val="045C75"/>
                </a:solidFill>
                <a:latin typeface="Dixon"/>
              </a:rPr>
              <a:pPr>
                <a:spcBef>
                  <a:spcPct val="0"/>
                </a:spcBef>
                <a:buClrTx/>
                <a:buSzTx/>
                <a:buFontTx/>
                <a:buNone/>
              </a:pPr>
              <a:t>13</a:t>
            </a:fld>
            <a:endParaRPr lang="en-US" altLang="en-US" sz="1200" smtClean="0">
              <a:solidFill>
                <a:srgbClr val="045C75"/>
              </a:solidFill>
              <a:latin typeface="Dixon"/>
            </a:endParaRPr>
          </a:p>
        </p:txBody>
      </p:sp>
      <p:sp>
        <p:nvSpPr>
          <p:cNvPr id="50214" name="Title 1"/>
          <p:cNvSpPr txBox="1">
            <a:spLocks/>
          </p:cNvSpPr>
          <p:nvPr/>
        </p:nvSpPr>
        <p:spPr bwMode="auto">
          <a:xfrm>
            <a:off x="457200" y="457200"/>
            <a:ext cx="6719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2400" dirty="0" smtClean="0">
                <a:solidFill>
                  <a:srgbClr val="336600"/>
                </a:solidFill>
                <a:latin typeface="Arial Black" panose="020B0A04020102020204" pitchFamily="34" charset="0"/>
              </a:rPr>
              <a:t>Lubricant Comparison </a:t>
            </a:r>
            <a:r>
              <a:rPr lang="en-US" altLang="en-US" sz="2400" dirty="0">
                <a:solidFill>
                  <a:srgbClr val="336600"/>
                </a:solidFill>
                <a:latin typeface="Arial Black" panose="020B0A04020102020204" pitchFamily="34" charset="0"/>
              </a:rPr>
              <a:t>Chart</a:t>
            </a:r>
          </a:p>
        </p:txBody>
      </p:sp>
      <p:pic>
        <p:nvPicPr>
          <p:cNvPr id="502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3032" y="1873660"/>
            <a:ext cx="3238568" cy="3068416"/>
          </a:xfrm>
          <a:prstGeom prst="rect">
            <a:avLst/>
          </a:prstGeom>
        </p:spPr>
      </p:pic>
      <p:sp>
        <p:nvSpPr>
          <p:cNvPr id="8601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xon"/>
                <a:cs typeface="Arial" panose="020B0604020202020204" pitchFamily="34" charset="0"/>
              </a:defRPr>
            </a:lvl1pPr>
            <a:lvl2pPr marL="742950" indent="-285750">
              <a:defRPr sz="2400">
                <a:solidFill>
                  <a:schemeClr val="tx1"/>
                </a:solidFill>
                <a:latin typeface="Dixon"/>
                <a:cs typeface="Arial" panose="020B0604020202020204" pitchFamily="34" charset="0"/>
              </a:defRPr>
            </a:lvl2pPr>
            <a:lvl3pPr marL="1143000" indent="-228600">
              <a:defRPr sz="2400">
                <a:solidFill>
                  <a:schemeClr val="tx1"/>
                </a:solidFill>
                <a:latin typeface="Dixon"/>
                <a:cs typeface="Arial" panose="020B0604020202020204" pitchFamily="34" charset="0"/>
              </a:defRPr>
            </a:lvl3pPr>
            <a:lvl4pPr marL="1600200" indent="-228600">
              <a:defRPr sz="2400">
                <a:solidFill>
                  <a:schemeClr val="tx1"/>
                </a:solidFill>
                <a:latin typeface="Dixon"/>
                <a:cs typeface="Arial" panose="020B0604020202020204" pitchFamily="34" charset="0"/>
              </a:defRPr>
            </a:lvl4pPr>
            <a:lvl5pPr marL="2057400" indent="-228600">
              <a:defRPr sz="2400">
                <a:solidFill>
                  <a:schemeClr val="tx1"/>
                </a:solidFill>
                <a:latin typeface="Dixo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Dixo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Dixo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Dixo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Dixon"/>
                <a:cs typeface="Arial" panose="020B0604020202020204" pitchFamily="34" charset="0"/>
              </a:defRPr>
            </a:lvl9pPr>
          </a:lstStyle>
          <a:p>
            <a:fld id="{3791BE6A-73E8-481B-9B6E-15CFD70BCDE6}" type="slidenum">
              <a:rPr lang="en-US" altLang="en-US" sz="1200" smtClean="0">
                <a:solidFill>
                  <a:srgbClr val="045C75"/>
                </a:solidFill>
              </a:rPr>
              <a:pPr/>
              <a:t>14</a:t>
            </a:fld>
            <a:endParaRPr lang="en-US" altLang="en-US" sz="1200" smtClean="0">
              <a:solidFill>
                <a:srgbClr val="045C75"/>
              </a:solidFill>
            </a:endParaRPr>
          </a:p>
        </p:txBody>
      </p:sp>
      <p:sp>
        <p:nvSpPr>
          <p:cNvPr id="86019" name="Rectangle 3"/>
          <p:cNvSpPr>
            <a:spLocks noGrp="1" noChangeArrowheads="1"/>
          </p:cNvSpPr>
          <p:nvPr>
            <p:ph sz="half" idx="1"/>
          </p:nvPr>
        </p:nvSpPr>
        <p:spPr>
          <a:xfrm>
            <a:off x="381000" y="2590800"/>
            <a:ext cx="6019800" cy="3124200"/>
          </a:xfrm>
        </p:spPr>
        <p:txBody>
          <a:bodyPr anchor="ctr"/>
          <a:lstStyle/>
          <a:p>
            <a:pPr eaLnBrk="1" hangingPunct="1">
              <a:buClr>
                <a:schemeClr val="tx2"/>
              </a:buClr>
              <a:buFont typeface="Wingdings 2" panose="05020102010507070707" pitchFamily="18" charset="2"/>
              <a:buNone/>
            </a:pPr>
            <a:r>
              <a:rPr lang="en-US" altLang="en-US" sz="1800" b="1" dirty="0" smtClean="0">
                <a:latin typeface="Arial "/>
              </a:rPr>
              <a:t>P-80</a:t>
            </a:r>
            <a:r>
              <a:rPr lang="en-US" altLang="en-US" sz="1800" b="1" baseline="30000" dirty="0" smtClean="0">
                <a:latin typeface="Arial "/>
              </a:rPr>
              <a:t>®</a:t>
            </a:r>
            <a:r>
              <a:rPr lang="en-US" altLang="en-US" sz="1800" b="1" dirty="0" smtClean="0">
                <a:latin typeface="Arial "/>
              </a:rPr>
              <a:t> Emulsion </a:t>
            </a:r>
            <a:r>
              <a:rPr lang="en-US" altLang="en-US" sz="1800" dirty="0" smtClean="0">
                <a:latin typeface="Arial "/>
              </a:rPr>
              <a:t>Temporary Rubber Assembly Lubricant</a:t>
            </a:r>
          </a:p>
          <a:p>
            <a:pPr eaLnBrk="1" hangingPunct="1">
              <a:buClr>
                <a:schemeClr val="tx2"/>
              </a:buClr>
              <a:buFont typeface="Wingdings 2" panose="05020102010507070707" pitchFamily="18" charset="2"/>
              <a:buNone/>
            </a:pPr>
            <a:endParaRPr lang="en-US" altLang="en-US" sz="500" b="1" dirty="0" smtClean="0">
              <a:latin typeface="Arial "/>
            </a:endParaRPr>
          </a:p>
          <a:p>
            <a:pPr eaLnBrk="1" hangingPunct="1">
              <a:buClr>
                <a:schemeClr val="tx2"/>
              </a:buClr>
              <a:buFont typeface="Wingdings 2" panose="05020102010507070707" pitchFamily="18" charset="2"/>
              <a:buNone/>
            </a:pPr>
            <a:r>
              <a:rPr lang="en-US" altLang="en-US" sz="1800" b="1" dirty="0" smtClean="0">
                <a:latin typeface="Arial "/>
              </a:rPr>
              <a:t>P-80</a:t>
            </a:r>
            <a:r>
              <a:rPr lang="en-US" altLang="en-US" sz="1800" b="1" baseline="30000" dirty="0" smtClean="0">
                <a:latin typeface="Arial "/>
              </a:rPr>
              <a:t>®</a:t>
            </a:r>
            <a:r>
              <a:rPr lang="en-US" altLang="en-US" sz="1800" dirty="0" smtClean="0">
                <a:latin typeface="Arial "/>
              </a:rPr>
              <a:t> </a:t>
            </a:r>
            <a:r>
              <a:rPr lang="en-US" altLang="en-US" sz="1800" b="1" dirty="0" smtClean="0">
                <a:latin typeface="Arial "/>
              </a:rPr>
              <a:t>THIX </a:t>
            </a:r>
            <a:r>
              <a:rPr lang="en-US" altLang="en-US" sz="1800" dirty="0" smtClean="0">
                <a:latin typeface="Arial "/>
              </a:rPr>
              <a:t>Temporary Rubber Lubricant Gel</a:t>
            </a:r>
          </a:p>
          <a:p>
            <a:pPr eaLnBrk="1" hangingPunct="1">
              <a:buClr>
                <a:schemeClr val="tx2"/>
              </a:buClr>
              <a:buFont typeface="Wingdings 2" panose="05020102010507070707" pitchFamily="18" charset="2"/>
              <a:buNone/>
            </a:pPr>
            <a:endParaRPr lang="en-US" altLang="en-US" sz="500" dirty="0" smtClean="0">
              <a:latin typeface="Arial "/>
            </a:endParaRPr>
          </a:p>
          <a:p>
            <a:pPr eaLnBrk="1" hangingPunct="1">
              <a:buClr>
                <a:schemeClr val="tx2"/>
              </a:buClr>
              <a:buFont typeface="Wingdings 2" panose="05020102010507070707" pitchFamily="18" charset="2"/>
              <a:buNone/>
            </a:pPr>
            <a:r>
              <a:rPr lang="en-US" altLang="en-US" sz="1800" b="1" dirty="0" smtClean="0">
                <a:latin typeface="Arial "/>
              </a:rPr>
              <a:t>P-80</a:t>
            </a:r>
            <a:r>
              <a:rPr lang="en-US" altLang="en-US" sz="1800" b="1" baseline="30000" dirty="0" smtClean="0">
                <a:latin typeface="Arial "/>
              </a:rPr>
              <a:t>®</a:t>
            </a:r>
            <a:r>
              <a:rPr lang="en-US" altLang="en-US" sz="1800" dirty="0" smtClean="0">
                <a:latin typeface="Arial "/>
              </a:rPr>
              <a:t> </a:t>
            </a:r>
            <a:r>
              <a:rPr lang="en-US" altLang="en-US" sz="1800" b="1" dirty="0" smtClean="0">
                <a:latin typeface="Arial "/>
              </a:rPr>
              <a:t>Grip-it</a:t>
            </a:r>
            <a:r>
              <a:rPr lang="en-US" altLang="en-US" sz="1800" dirty="0" smtClean="0">
                <a:latin typeface="Arial "/>
              </a:rPr>
              <a:t> Quick-Drying Temporary Rubber Assembly Lubricant</a:t>
            </a:r>
          </a:p>
          <a:p>
            <a:pPr eaLnBrk="1" hangingPunct="1">
              <a:buClr>
                <a:schemeClr val="tx2"/>
              </a:buClr>
              <a:buFont typeface="Wingdings 2" panose="05020102010507070707" pitchFamily="18" charset="2"/>
              <a:buNone/>
            </a:pPr>
            <a:endParaRPr lang="en-US" altLang="en-US" sz="500" b="1" dirty="0" smtClean="0">
              <a:latin typeface="Arial "/>
            </a:endParaRPr>
          </a:p>
          <a:p>
            <a:pPr eaLnBrk="1" hangingPunct="1">
              <a:buClr>
                <a:schemeClr val="tx2"/>
              </a:buClr>
              <a:buFont typeface="Wingdings 2" panose="05020102010507070707" pitchFamily="18" charset="2"/>
              <a:buNone/>
            </a:pPr>
            <a:r>
              <a:rPr lang="en-US" altLang="en-US" sz="1800" b="1" dirty="0" smtClean="0">
                <a:latin typeface="Arial "/>
              </a:rPr>
              <a:t>P-80</a:t>
            </a:r>
            <a:r>
              <a:rPr lang="en-US" altLang="en-US" sz="1800" b="1" baseline="30000" dirty="0" smtClean="0">
                <a:latin typeface="Arial "/>
              </a:rPr>
              <a:t>®</a:t>
            </a:r>
            <a:r>
              <a:rPr lang="en-US" altLang="en-US" sz="1800" dirty="0" smtClean="0">
                <a:latin typeface="Arial "/>
              </a:rPr>
              <a:t> </a:t>
            </a:r>
            <a:r>
              <a:rPr lang="en-US" altLang="en-US" sz="1800" b="1" dirty="0" err="1" smtClean="0">
                <a:latin typeface="Arial "/>
              </a:rPr>
              <a:t>RediLube</a:t>
            </a:r>
            <a:r>
              <a:rPr lang="en-US" altLang="en-US" sz="1800" b="1" dirty="0" smtClean="0">
                <a:latin typeface="Arial "/>
              </a:rPr>
              <a:t> </a:t>
            </a:r>
            <a:r>
              <a:rPr lang="en-US" altLang="en-US" sz="1800" dirty="0" smtClean="0">
                <a:latin typeface="Arial "/>
              </a:rPr>
              <a:t>Temporary Rubber Assembly Lubricant </a:t>
            </a:r>
          </a:p>
          <a:p>
            <a:pPr eaLnBrk="1" hangingPunct="1">
              <a:buClr>
                <a:schemeClr val="tx2"/>
              </a:buClr>
              <a:buFont typeface="Wingdings 2" panose="05020102010507070707" pitchFamily="18" charset="2"/>
              <a:buNone/>
            </a:pPr>
            <a:endParaRPr lang="en-US" altLang="en-US" sz="500" b="1" dirty="0" smtClean="0">
              <a:latin typeface="Arial "/>
            </a:endParaRPr>
          </a:p>
          <a:p>
            <a:pPr eaLnBrk="1" hangingPunct="1">
              <a:buClr>
                <a:schemeClr val="tx2"/>
              </a:buClr>
              <a:buFont typeface="Wingdings 2" panose="05020102010507070707" pitchFamily="18" charset="2"/>
              <a:buNone/>
            </a:pPr>
            <a:r>
              <a:rPr lang="en-US" altLang="en-US" sz="1800" b="1" dirty="0" smtClean="0">
                <a:latin typeface="Arial "/>
              </a:rPr>
              <a:t>P-80</a:t>
            </a:r>
            <a:r>
              <a:rPr lang="en-US" altLang="en-US" sz="1800" b="1" baseline="30000" dirty="0" smtClean="0">
                <a:latin typeface="Arial "/>
              </a:rPr>
              <a:t>®</a:t>
            </a:r>
            <a:r>
              <a:rPr lang="en-US" altLang="en-US" sz="1800" b="1" dirty="0" smtClean="0">
                <a:latin typeface="Arial "/>
              </a:rPr>
              <a:t> Emulsion IFC* </a:t>
            </a:r>
            <a:r>
              <a:rPr lang="en-US" altLang="en-US" sz="1800" dirty="0" smtClean="0">
                <a:latin typeface="Arial "/>
              </a:rPr>
              <a:t>Temporary Rubber Assembly Lubricant</a:t>
            </a:r>
          </a:p>
          <a:p>
            <a:pPr eaLnBrk="1" hangingPunct="1">
              <a:buClr>
                <a:schemeClr val="tx2"/>
              </a:buClr>
              <a:buFont typeface="Wingdings 2" panose="05020102010507070707" pitchFamily="18" charset="2"/>
              <a:buNone/>
            </a:pPr>
            <a:endParaRPr lang="en-US" altLang="en-US" sz="500" b="1" dirty="0" smtClean="0">
              <a:latin typeface="Arial "/>
            </a:endParaRPr>
          </a:p>
          <a:p>
            <a:pPr eaLnBrk="1" hangingPunct="1">
              <a:buClr>
                <a:schemeClr val="tx2"/>
              </a:buClr>
              <a:buFont typeface="Wingdings 2" panose="05020102010507070707" pitchFamily="18" charset="2"/>
              <a:buNone/>
            </a:pPr>
            <a:r>
              <a:rPr lang="en-US" altLang="en-US" sz="1800" b="1" dirty="0" smtClean="0">
                <a:latin typeface="Arial "/>
              </a:rPr>
              <a:t>P-80</a:t>
            </a:r>
            <a:r>
              <a:rPr lang="en-US" altLang="en-US" sz="1800" b="1" baseline="30000" dirty="0" smtClean="0">
                <a:latin typeface="Arial "/>
              </a:rPr>
              <a:t>®</a:t>
            </a:r>
            <a:r>
              <a:rPr lang="en-US" altLang="en-US" sz="1800" b="1" dirty="0" smtClean="0">
                <a:latin typeface="Arial "/>
              </a:rPr>
              <a:t> THIX IFC* </a:t>
            </a:r>
            <a:r>
              <a:rPr lang="en-US" altLang="en-US" sz="1800" dirty="0" smtClean="0">
                <a:latin typeface="Arial "/>
              </a:rPr>
              <a:t>Temporary Rubber Lubricant Gel</a:t>
            </a:r>
          </a:p>
          <a:p>
            <a:pPr eaLnBrk="1" hangingPunct="1">
              <a:buClr>
                <a:schemeClr val="tx2"/>
              </a:buClr>
              <a:buFont typeface="Wingdings 2" panose="05020102010507070707" pitchFamily="18" charset="2"/>
              <a:buNone/>
            </a:pPr>
            <a:endParaRPr lang="en-US" altLang="en-US" sz="1800" dirty="0" smtClean="0">
              <a:latin typeface="Arial "/>
            </a:endParaRPr>
          </a:p>
          <a:p>
            <a:pPr eaLnBrk="1" hangingPunct="1">
              <a:buClr>
                <a:schemeClr val="tx2"/>
              </a:buClr>
              <a:buFont typeface="Wingdings 2" panose="05020102010507070707" pitchFamily="18" charset="2"/>
              <a:buNone/>
            </a:pPr>
            <a:endParaRPr lang="en-US" altLang="en-US" sz="3200" dirty="0" smtClean="0">
              <a:latin typeface="Arial "/>
            </a:endParaRPr>
          </a:p>
          <a:p>
            <a:pPr eaLnBrk="1" hangingPunct="1">
              <a:buClr>
                <a:schemeClr val="tx2"/>
              </a:buClr>
              <a:buFont typeface="Wingdings 2" panose="05020102010507070707" pitchFamily="18" charset="2"/>
              <a:buNone/>
            </a:pPr>
            <a:endParaRPr lang="en-US" altLang="en-US" sz="2400" dirty="0" smtClean="0">
              <a:latin typeface="Arial "/>
            </a:endParaRPr>
          </a:p>
          <a:p>
            <a:pPr eaLnBrk="1" hangingPunct="1">
              <a:buClr>
                <a:schemeClr val="tx2"/>
              </a:buClr>
              <a:buFont typeface="Wingdings 2" panose="05020102010507070707" pitchFamily="18" charset="2"/>
              <a:buNone/>
            </a:pPr>
            <a:endParaRPr lang="en-US" altLang="en-US" sz="3200" dirty="0" smtClean="0">
              <a:latin typeface="Arial "/>
            </a:endParaRPr>
          </a:p>
          <a:p>
            <a:pPr eaLnBrk="1" hangingPunct="1">
              <a:buClr>
                <a:schemeClr val="tx2"/>
              </a:buClr>
              <a:buFont typeface="Wingdings 2" panose="05020102010507070707" pitchFamily="18" charset="2"/>
              <a:buNone/>
            </a:pPr>
            <a:endParaRPr lang="en-US" altLang="en-US" sz="2400" dirty="0" smtClean="0">
              <a:latin typeface="Arial "/>
            </a:endParaRPr>
          </a:p>
        </p:txBody>
      </p:sp>
      <p:sp>
        <p:nvSpPr>
          <p:cNvPr id="16" name="Rectangle 15"/>
          <p:cNvSpPr/>
          <p:nvPr/>
        </p:nvSpPr>
        <p:spPr>
          <a:xfrm>
            <a:off x="457200" y="5181600"/>
            <a:ext cx="8153400" cy="446276"/>
          </a:xfrm>
          <a:prstGeom prst="rect">
            <a:avLst/>
          </a:prstGeom>
        </p:spPr>
        <p:txBody>
          <a:bodyPr>
            <a:spAutoFit/>
          </a:bodyPr>
          <a:lstStyle/>
          <a:p>
            <a:pPr marL="58738" indent="-58738" eaLnBrk="1" hangingPunct="1">
              <a:spcBef>
                <a:spcPct val="20000"/>
              </a:spcBef>
              <a:buClr>
                <a:schemeClr val="tx2"/>
              </a:buClr>
              <a:buSzPct val="95000"/>
              <a:defRPr/>
            </a:pPr>
            <a:r>
              <a:rPr lang="en-US" sz="1050" i="1" dirty="0">
                <a:latin typeface="Arial" panose="020B0604020202020204" pitchFamily="34" charset="0"/>
              </a:rPr>
              <a:t>*</a:t>
            </a:r>
            <a:r>
              <a:rPr lang="en-US" sz="1200" i="1" dirty="0">
                <a:latin typeface="Arial" panose="020B0604020202020204" pitchFamily="34" charset="0"/>
              </a:rPr>
              <a:t>IFC for Incidental Food Contact </a:t>
            </a:r>
            <a:r>
              <a:rPr lang="en-US" sz="1050" i="1" dirty="0">
                <a:latin typeface="Arial" panose="020B0604020202020204" pitchFamily="34" charset="0"/>
              </a:rPr>
              <a:t>Applications. Registered with NSF for use in USDA H1 applications and meet FDA regulation 21 CFR 178.3570 which controls lubricants in contact with food surfaces.</a:t>
            </a:r>
            <a:endParaRPr lang="en-US" sz="1200" i="1" dirty="0">
              <a:latin typeface="Arial" panose="020B0604020202020204" pitchFamily="34" charset="0"/>
            </a:endParaRPr>
          </a:p>
        </p:txBody>
      </p:sp>
      <p:sp>
        <p:nvSpPr>
          <p:cNvPr id="86022" name="Title 1"/>
          <p:cNvSpPr txBox="1">
            <a:spLocks/>
          </p:cNvSpPr>
          <p:nvPr/>
        </p:nvSpPr>
        <p:spPr bwMode="auto">
          <a:xfrm>
            <a:off x="381000" y="457200"/>
            <a:ext cx="861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2400" dirty="0">
                <a:solidFill>
                  <a:srgbClr val="336600"/>
                </a:solidFill>
                <a:latin typeface="Arial Black" panose="020B0A04020102020204" pitchFamily="34" charset="0"/>
              </a:rPr>
              <a:t>IPC’s P-80</a:t>
            </a:r>
            <a:r>
              <a:rPr lang="en-US" altLang="en-US" sz="2400" baseline="30000" dirty="0">
                <a:solidFill>
                  <a:srgbClr val="336600"/>
                </a:solidFill>
                <a:latin typeface="Impact" panose="020B0806030902050204" pitchFamily="34" charset="0"/>
              </a:rPr>
              <a:t>®</a:t>
            </a:r>
            <a:r>
              <a:rPr lang="en-US" altLang="en-US" sz="2400" dirty="0">
                <a:solidFill>
                  <a:srgbClr val="336600"/>
                </a:solidFill>
                <a:latin typeface="Arial Black" panose="020B0A04020102020204" pitchFamily="34" charset="0"/>
              </a:rPr>
              <a:t> Family of Temporary </a:t>
            </a:r>
            <a:r>
              <a:rPr lang="en-US" altLang="en-US" sz="2400" dirty="0" smtClean="0">
                <a:solidFill>
                  <a:srgbClr val="336600"/>
                </a:solidFill>
                <a:latin typeface="Arial Black" panose="020B0A04020102020204" pitchFamily="34" charset="0"/>
              </a:rPr>
              <a:t>Rubber Assembly </a:t>
            </a:r>
            <a:r>
              <a:rPr lang="en-US" altLang="en-US" sz="2400" dirty="0">
                <a:solidFill>
                  <a:srgbClr val="336600"/>
                </a:solidFill>
                <a:latin typeface="Arial Black" panose="020B0A04020102020204" pitchFamily="34" charset="0"/>
              </a:rPr>
              <a:t>Lubricants</a:t>
            </a:r>
          </a:p>
        </p:txBody>
      </p:sp>
      <p:pic>
        <p:nvPicPr>
          <p:cNvPr id="86023"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xon"/>
                <a:cs typeface="Arial" panose="020B0604020202020204" pitchFamily="34" charset="0"/>
              </a:defRPr>
            </a:lvl1pPr>
            <a:lvl2pPr marL="742950" indent="-285750">
              <a:defRPr sz="2400">
                <a:solidFill>
                  <a:schemeClr val="tx1"/>
                </a:solidFill>
                <a:latin typeface="Dixon"/>
                <a:cs typeface="Arial" panose="020B0604020202020204" pitchFamily="34" charset="0"/>
              </a:defRPr>
            </a:lvl2pPr>
            <a:lvl3pPr marL="1143000" indent="-228600">
              <a:defRPr sz="2400">
                <a:solidFill>
                  <a:schemeClr val="tx1"/>
                </a:solidFill>
                <a:latin typeface="Dixon"/>
                <a:cs typeface="Arial" panose="020B0604020202020204" pitchFamily="34" charset="0"/>
              </a:defRPr>
            </a:lvl3pPr>
            <a:lvl4pPr marL="1600200" indent="-228600">
              <a:defRPr sz="2400">
                <a:solidFill>
                  <a:schemeClr val="tx1"/>
                </a:solidFill>
                <a:latin typeface="Dixon"/>
                <a:cs typeface="Arial" panose="020B0604020202020204" pitchFamily="34" charset="0"/>
              </a:defRPr>
            </a:lvl4pPr>
            <a:lvl5pPr marL="2057400" indent="-228600">
              <a:defRPr sz="2400">
                <a:solidFill>
                  <a:schemeClr val="tx1"/>
                </a:solidFill>
                <a:latin typeface="Dixo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Dixo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Dixo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Dixo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Dixon"/>
                <a:cs typeface="Arial" panose="020B0604020202020204" pitchFamily="34" charset="0"/>
              </a:defRPr>
            </a:lvl9pPr>
          </a:lstStyle>
          <a:p>
            <a:fld id="{5610889F-1879-4050-9963-61D8FFF01231}" type="slidenum">
              <a:rPr lang="en-US" altLang="en-US" sz="1200" smtClean="0">
                <a:solidFill>
                  <a:srgbClr val="045C75"/>
                </a:solidFill>
              </a:rPr>
              <a:pPr/>
              <a:t>15</a:t>
            </a:fld>
            <a:endParaRPr lang="en-US" altLang="en-US" sz="1200" smtClean="0">
              <a:solidFill>
                <a:srgbClr val="045C75"/>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171246468"/>
              </p:ext>
            </p:extLst>
          </p:nvPr>
        </p:nvGraphicFramePr>
        <p:xfrm>
          <a:off x="152400" y="1600200"/>
          <a:ext cx="8686800" cy="3338832"/>
        </p:xfrm>
        <a:graphic>
          <a:graphicData uri="http://schemas.openxmlformats.org/drawingml/2006/table">
            <a:tbl>
              <a:tblPr/>
              <a:tblGrid>
                <a:gridCol w="1676400"/>
                <a:gridCol w="1099939"/>
                <a:gridCol w="1033661"/>
                <a:gridCol w="1066800"/>
                <a:gridCol w="1066800"/>
                <a:gridCol w="1524000"/>
                <a:gridCol w="1219200"/>
              </a:tblGrid>
              <a:tr h="533400">
                <a:tc>
                  <a:txBody>
                    <a:bodyPr/>
                    <a:lstStyle/>
                    <a:p>
                      <a:pPr algn="ctr" fontAlgn="b"/>
                      <a:r>
                        <a:rPr lang="en-US" sz="700" b="1" i="0" u="none" strike="noStrike" dirty="0">
                          <a:solidFill>
                            <a:srgbClr val="000000"/>
                          </a:solidFill>
                          <a:latin typeface="Calibri"/>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Arial" panose="020B0604020202020204" pitchFamily="34" charset="0"/>
                          <a:cs typeface="Arial" panose="020B0604020202020204" pitchFamily="34" charset="0"/>
                        </a:rPr>
                        <a:t>P-80®</a:t>
                      </a:r>
                    </a:p>
                    <a:p>
                      <a:pPr algn="ctr" fontAlgn="b"/>
                      <a:r>
                        <a:rPr lang="en-US" sz="1400" b="1" i="0" u="none" strike="noStrike" dirty="0" smtClean="0">
                          <a:solidFill>
                            <a:srgbClr val="000000"/>
                          </a:solidFill>
                          <a:latin typeface="Arial" panose="020B0604020202020204" pitchFamily="34" charset="0"/>
                          <a:cs typeface="Arial" panose="020B0604020202020204" pitchFamily="34" charset="0"/>
                        </a:rPr>
                        <a:t>EMULSION</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Arial" panose="020B0604020202020204" pitchFamily="34" charset="0"/>
                          <a:cs typeface="Arial" panose="020B0604020202020204" pitchFamily="34" charset="0"/>
                        </a:rPr>
                        <a:t>P-80®</a:t>
                      </a:r>
                    </a:p>
                    <a:p>
                      <a:pPr algn="ctr" fontAlgn="b"/>
                      <a:r>
                        <a:rPr lang="en-US" sz="1400" b="1" i="0" u="none" strike="noStrike" dirty="0" smtClean="0">
                          <a:solidFill>
                            <a:srgbClr val="000000"/>
                          </a:solidFill>
                          <a:latin typeface="Arial" panose="020B0604020202020204" pitchFamily="34" charset="0"/>
                          <a:cs typeface="Arial" panose="020B0604020202020204" pitchFamily="34" charset="0"/>
                        </a:rPr>
                        <a:t>THIX</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Arial" panose="020B0604020202020204" pitchFamily="34" charset="0"/>
                          <a:cs typeface="Arial" panose="020B0604020202020204" pitchFamily="34" charset="0"/>
                        </a:rPr>
                        <a:t>P-80®</a:t>
                      </a:r>
                    </a:p>
                    <a:p>
                      <a:pPr algn="ctr" fontAlgn="b"/>
                      <a:r>
                        <a:rPr lang="en-US" sz="1400" b="1" i="0" u="none" strike="noStrike" dirty="0" smtClean="0">
                          <a:solidFill>
                            <a:srgbClr val="000000"/>
                          </a:solidFill>
                          <a:latin typeface="Arial" panose="020B0604020202020204" pitchFamily="34" charset="0"/>
                          <a:cs typeface="Arial" panose="020B0604020202020204" pitchFamily="34" charset="0"/>
                        </a:rPr>
                        <a:t>GRIP-IT</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Arial" panose="020B0604020202020204" pitchFamily="34" charset="0"/>
                          <a:cs typeface="Arial" panose="020B0604020202020204" pitchFamily="34" charset="0"/>
                        </a:rPr>
                        <a:t>P-80®</a:t>
                      </a:r>
                    </a:p>
                    <a:p>
                      <a:pPr algn="ctr" fontAlgn="b"/>
                      <a:r>
                        <a:rPr lang="en-US" sz="1400" b="1" i="0" u="none" strike="noStrike" dirty="0" smtClean="0">
                          <a:solidFill>
                            <a:srgbClr val="000000"/>
                          </a:solidFill>
                          <a:latin typeface="Arial" panose="020B0604020202020204" pitchFamily="34" charset="0"/>
                          <a:cs typeface="Arial" panose="020B0604020202020204" pitchFamily="34" charset="0"/>
                        </a:rPr>
                        <a:t>REDILUBE</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Arial" panose="020B0604020202020204" pitchFamily="34" charset="0"/>
                          <a:cs typeface="Arial" panose="020B0604020202020204" pitchFamily="34" charset="0"/>
                        </a:rPr>
                        <a:t>P-80®</a:t>
                      </a:r>
                    </a:p>
                    <a:p>
                      <a:pPr algn="ctr" fontAlgn="b"/>
                      <a:r>
                        <a:rPr lang="en-US" sz="1400" b="1" i="0" u="none" strike="noStrike" dirty="0" smtClean="0">
                          <a:solidFill>
                            <a:srgbClr val="000000"/>
                          </a:solidFill>
                          <a:latin typeface="Arial" panose="020B0604020202020204" pitchFamily="34" charset="0"/>
                          <a:cs typeface="Arial" panose="020B0604020202020204" pitchFamily="34" charset="0"/>
                        </a:rPr>
                        <a:t>EMULSION </a:t>
                      </a:r>
                      <a:r>
                        <a:rPr lang="en-US" sz="1400" b="1" i="0" u="none" strike="noStrike" dirty="0">
                          <a:solidFill>
                            <a:srgbClr val="000000"/>
                          </a:solidFill>
                          <a:latin typeface="Arial" panose="020B0604020202020204" pitchFamily="34" charset="0"/>
                          <a:cs typeface="Arial" panose="020B0604020202020204" pitchFamily="34" charset="0"/>
                        </a:rPr>
                        <a:t>(IFC)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Arial" panose="020B0604020202020204" pitchFamily="34" charset="0"/>
                          <a:cs typeface="Arial" panose="020B0604020202020204" pitchFamily="34" charset="0"/>
                        </a:rPr>
                        <a:t>P-80®</a:t>
                      </a:r>
                    </a:p>
                    <a:p>
                      <a:pPr algn="ctr" fontAlgn="b"/>
                      <a:r>
                        <a:rPr lang="en-US" sz="1400" b="1" i="0" u="none" strike="noStrike" dirty="0" smtClean="0">
                          <a:solidFill>
                            <a:srgbClr val="000000"/>
                          </a:solidFill>
                          <a:latin typeface="Arial" panose="020B0604020202020204" pitchFamily="34" charset="0"/>
                          <a:cs typeface="Arial" panose="020B0604020202020204" pitchFamily="34" charset="0"/>
                        </a:rPr>
                        <a:t>THIX </a:t>
                      </a:r>
                      <a:r>
                        <a:rPr lang="en-US" sz="1400" b="1" i="0" u="none" strike="noStrike" dirty="0">
                          <a:solidFill>
                            <a:srgbClr val="000000"/>
                          </a:solidFill>
                          <a:latin typeface="Arial" panose="020B0604020202020204" pitchFamily="34" charset="0"/>
                          <a:cs typeface="Arial" panose="020B0604020202020204" pitchFamily="34" charset="0"/>
                        </a:rPr>
                        <a:t>(IFC)</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776">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Viscosity, cps @ 25° </a:t>
                      </a:r>
                      <a:r>
                        <a:rPr lang="en-US" sz="1200" b="0" i="0" u="none" strike="noStrike" dirty="0" smtClean="0">
                          <a:solidFill>
                            <a:srgbClr val="000000"/>
                          </a:solidFill>
                          <a:latin typeface="Arial" panose="020B0604020202020204" pitchFamily="34" charset="0"/>
                          <a:cs typeface="Arial" panose="020B0604020202020204" pitchFamily="34" charset="0"/>
                        </a:rPr>
                        <a:t>C     </a:t>
                      </a:r>
                      <a:endParaRPr lang="en-US"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12,000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150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15,000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776">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Biodegradable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Yes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Yes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cs typeface="Arial" panose="020B0604020202020204" pitchFamily="34" charset="0"/>
                        </a:rPr>
                        <a:t>Yes</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776">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Reduction of Friction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cs typeface="Arial" panose="020B060402020202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cs typeface="Arial" panose="020B060402020202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~55%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cs typeface="Arial" panose="020B0604020202020204" pitchFamily="34" charset="0"/>
                        </a:rPr>
                        <a:t>~70%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776">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Estimated minimum </a:t>
                      </a:r>
                      <a:r>
                        <a:rPr lang="en-US" sz="1200" b="0" i="0" u="none" strike="noStrike" dirty="0" smtClean="0">
                          <a:solidFill>
                            <a:srgbClr val="000000"/>
                          </a:solidFill>
                          <a:latin typeface="Arial" panose="020B0604020202020204" pitchFamily="34" charset="0"/>
                          <a:cs typeface="Arial" panose="020B0604020202020204" pitchFamily="34" charset="0"/>
                        </a:rPr>
                        <a:t/>
                      </a:r>
                      <a:br>
                        <a:rPr lang="en-US" sz="1200" b="0" i="0" u="none" strike="noStrike" dirty="0" smtClean="0">
                          <a:solidFill>
                            <a:srgbClr val="000000"/>
                          </a:solidFill>
                          <a:latin typeface="Arial" panose="020B0604020202020204" pitchFamily="34" charset="0"/>
                          <a:cs typeface="Arial" panose="020B0604020202020204" pitchFamily="34" charset="0"/>
                        </a:rPr>
                      </a:br>
                      <a:r>
                        <a:rPr lang="en-US" sz="1200" b="0" i="0" u="none" strike="noStrike" dirty="0" smtClean="0">
                          <a:solidFill>
                            <a:srgbClr val="000000"/>
                          </a:solidFill>
                          <a:latin typeface="Arial" panose="020B0604020202020204" pitchFamily="34" charset="0"/>
                          <a:cs typeface="Arial" panose="020B0604020202020204" pitchFamily="34" charset="0"/>
                        </a:rPr>
                        <a:t>dry </a:t>
                      </a:r>
                      <a:r>
                        <a:rPr lang="en-US" sz="1200" b="0" i="0" u="none" strike="noStrike" dirty="0">
                          <a:solidFill>
                            <a:srgbClr val="000000"/>
                          </a:solidFill>
                          <a:latin typeface="Arial" panose="020B0604020202020204" pitchFamily="34" charset="0"/>
                          <a:cs typeface="Arial" panose="020B0604020202020204" pitchFamily="34" charset="0"/>
                        </a:rPr>
                        <a:t>time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1 hour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cs typeface="Arial" panose="020B0604020202020204" pitchFamily="34" charset="0"/>
                        </a:rPr>
                        <a:t>2 hours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cs typeface="Arial" panose="020B0604020202020204" pitchFamily="34" charset="0"/>
                        </a:rPr>
                        <a:t>20 minutes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20 minutes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1 hour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2 hours</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776">
                <a:tc>
                  <a:txBody>
                    <a:bodyPr/>
                    <a:lstStyle/>
                    <a:p>
                      <a:pPr algn="ctr" fontAlgn="ctr"/>
                      <a:r>
                        <a:rPr lang="en-US" sz="1200" b="0" i="0" u="none" strike="noStrike">
                          <a:solidFill>
                            <a:srgbClr val="000000"/>
                          </a:solidFill>
                          <a:latin typeface="Arial" panose="020B0604020202020204" pitchFamily="34" charset="0"/>
                          <a:cs typeface="Arial" panose="020B0604020202020204" pitchFamily="34" charset="0"/>
                        </a:rPr>
                        <a:t>pH (neat)</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7.5 to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cs typeface="Arial" panose="020B0604020202020204" pitchFamily="34" charset="0"/>
                        </a:rPr>
                        <a:t>7.5 to 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panose="020B0604020202020204" pitchFamily="34" charset="0"/>
                          <a:cs typeface="Arial" panose="020B0604020202020204" pitchFamily="34" charset="0"/>
                        </a:rPr>
                        <a:t>9.8 to 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7.5 to 9.5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7.5 to 9.5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latin typeface="Arial" panose="020B0604020202020204" pitchFamily="34" charset="0"/>
                          <a:cs typeface="Arial" panose="020B0604020202020204" pitchFamily="34" charset="0"/>
                        </a:rPr>
                        <a:t>8.2 to 9.4</a:t>
                      </a:r>
                      <a:endParaRPr lang="en-US"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776">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Appearance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Milky white </a:t>
                      </a:r>
                      <a:r>
                        <a:rPr lang="en-US" sz="1200" b="0" i="0" u="none" strike="noStrike" dirty="0" smtClean="0">
                          <a:solidFill>
                            <a:srgbClr val="000000"/>
                          </a:solidFill>
                          <a:latin typeface="Arial" panose="020B0604020202020204" pitchFamily="34" charset="0"/>
                          <a:cs typeface="Arial" panose="020B0604020202020204" pitchFamily="34" charset="0"/>
                        </a:rPr>
                        <a:t/>
                      </a:r>
                      <a:br>
                        <a:rPr lang="en-US" sz="1200" b="0" i="0" u="none" strike="noStrike" dirty="0" smtClean="0">
                          <a:solidFill>
                            <a:srgbClr val="000000"/>
                          </a:solidFill>
                          <a:latin typeface="Arial" panose="020B0604020202020204" pitchFamily="34" charset="0"/>
                          <a:cs typeface="Arial" panose="020B0604020202020204" pitchFamily="34" charset="0"/>
                        </a:rPr>
                      </a:br>
                      <a:r>
                        <a:rPr lang="en-US" sz="1200" b="0" i="0" u="none" strike="noStrike" dirty="0" smtClean="0">
                          <a:solidFill>
                            <a:srgbClr val="000000"/>
                          </a:solidFill>
                          <a:latin typeface="Arial" panose="020B0604020202020204" pitchFamily="34" charset="0"/>
                          <a:cs typeface="Arial" panose="020B0604020202020204" pitchFamily="34" charset="0"/>
                        </a:rPr>
                        <a:t>to </a:t>
                      </a:r>
                      <a:r>
                        <a:rPr lang="en-US" sz="1200" b="0" i="0" u="none" strike="noStrike" dirty="0">
                          <a:solidFill>
                            <a:srgbClr val="000000"/>
                          </a:solidFill>
                          <a:latin typeface="Arial" panose="020B0604020202020204" pitchFamily="34" charset="0"/>
                          <a:cs typeface="Arial" panose="020B0604020202020204" pitchFamily="34" charset="0"/>
                        </a:rPr>
                        <a:t>beige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White to </a:t>
                      </a:r>
                      <a:r>
                        <a:rPr lang="en-US" sz="1200" b="0" i="0" u="none" strike="noStrike" dirty="0" smtClean="0">
                          <a:solidFill>
                            <a:srgbClr val="000000"/>
                          </a:solidFill>
                          <a:latin typeface="Arial" panose="020B0604020202020204" pitchFamily="34" charset="0"/>
                          <a:cs typeface="Arial" panose="020B0604020202020204" pitchFamily="34" charset="0"/>
                        </a:rPr>
                        <a:t/>
                      </a:r>
                      <a:br>
                        <a:rPr lang="en-US" sz="1200" b="0" i="0" u="none" strike="noStrike" dirty="0" smtClean="0">
                          <a:solidFill>
                            <a:srgbClr val="000000"/>
                          </a:solidFill>
                          <a:latin typeface="Arial" panose="020B0604020202020204" pitchFamily="34" charset="0"/>
                          <a:cs typeface="Arial" panose="020B0604020202020204" pitchFamily="34" charset="0"/>
                        </a:rPr>
                      </a:br>
                      <a:r>
                        <a:rPr lang="en-US" sz="1200" b="0" i="0" u="none" strike="noStrike" dirty="0" smtClean="0">
                          <a:solidFill>
                            <a:srgbClr val="000000"/>
                          </a:solidFill>
                          <a:latin typeface="Arial" panose="020B0604020202020204" pitchFamily="34" charset="0"/>
                          <a:cs typeface="Arial" panose="020B0604020202020204" pitchFamily="34" charset="0"/>
                        </a:rPr>
                        <a:t>beige </a:t>
                      </a:r>
                      <a:r>
                        <a:rPr lang="en-US" sz="1200" b="0" i="0" u="none" strike="noStrike" dirty="0">
                          <a:solidFill>
                            <a:srgbClr val="000000"/>
                          </a:solidFill>
                          <a:latin typeface="Arial" panose="020B0604020202020204" pitchFamily="34" charset="0"/>
                          <a:cs typeface="Arial" panose="020B0604020202020204" pitchFamily="34" charset="0"/>
                        </a:rPr>
                        <a:t>gel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Clear, </a:t>
                      </a:r>
                      <a:r>
                        <a:rPr lang="en-US" sz="1200" b="0" i="0" u="none" strike="noStrike" dirty="0" smtClean="0">
                          <a:solidFill>
                            <a:srgbClr val="000000"/>
                          </a:solidFill>
                          <a:latin typeface="Arial" panose="020B0604020202020204" pitchFamily="34" charset="0"/>
                          <a:cs typeface="Arial" panose="020B0604020202020204" pitchFamily="34" charset="0"/>
                        </a:rPr>
                        <a:t/>
                      </a:r>
                      <a:br>
                        <a:rPr lang="en-US" sz="1200" b="0" i="0" u="none" strike="noStrike" dirty="0" smtClean="0">
                          <a:solidFill>
                            <a:srgbClr val="000000"/>
                          </a:solidFill>
                          <a:latin typeface="Arial" panose="020B0604020202020204" pitchFamily="34" charset="0"/>
                          <a:cs typeface="Arial" panose="020B0604020202020204" pitchFamily="34" charset="0"/>
                        </a:rPr>
                      </a:br>
                      <a:r>
                        <a:rPr lang="en-US" sz="1200" b="0" i="0" u="none" strike="noStrike" dirty="0" smtClean="0">
                          <a:solidFill>
                            <a:srgbClr val="000000"/>
                          </a:solidFill>
                          <a:latin typeface="Arial" panose="020B0604020202020204" pitchFamily="34" charset="0"/>
                          <a:cs typeface="Arial" panose="020B0604020202020204" pitchFamily="34" charset="0"/>
                        </a:rPr>
                        <a:t>colorless</a:t>
                      </a:r>
                      <a:endParaRPr lang="en-US"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Milky white to light yellow</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Milky white </a:t>
                      </a:r>
                      <a:r>
                        <a:rPr lang="en-US" sz="1200" b="0" i="0" u="none" strike="noStrike" dirty="0" smtClean="0">
                          <a:solidFill>
                            <a:srgbClr val="000000"/>
                          </a:solidFill>
                          <a:latin typeface="Arial" panose="020B0604020202020204" pitchFamily="34" charset="0"/>
                          <a:cs typeface="Arial" panose="020B0604020202020204" pitchFamily="34" charset="0"/>
                        </a:rPr>
                        <a:t/>
                      </a:r>
                      <a:br>
                        <a:rPr lang="en-US" sz="1200" b="0" i="0" u="none" strike="noStrike" dirty="0" smtClean="0">
                          <a:solidFill>
                            <a:srgbClr val="000000"/>
                          </a:solidFill>
                          <a:latin typeface="Arial" panose="020B0604020202020204" pitchFamily="34" charset="0"/>
                          <a:cs typeface="Arial" panose="020B0604020202020204" pitchFamily="34" charset="0"/>
                        </a:rPr>
                      </a:br>
                      <a:r>
                        <a:rPr lang="en-US" sz="1200" b="0" i="0" u="none" strike="noStrike" dirty="0" smtClean="0">
                          <a:solidFill>
                            <a:srgbClr val="000000"/>
                          </a:solidFill>
                          <a:latin typeface="Arial" panose="020B0604020202020204" pitchFamily="34" charset="0"/>
                          <a:cs typeface="Arial" panose="020B0604020202020204" pitchFamily="34" charset="0"/>
                        </a:rPr>
                        <a:t>to </a:t>
                      </a:r>
                      <a:r>
                        <a:rPr lang="en-US" sz="1200" b="0" i="0" u="none" strike="noStrike" dirty="0">
                          <a:solidFill>
                            <a:srgbClr val="000000"/>
                          </a:solidFill>
                          <a:latin typeface="Arial" panose="020B0604020202020204" pitchFamily="34" charset="0"/>
                          <a:cs typeface="Arial" panose="020B0604020202020204" pitchFamily="34" charset="0"/>
                        </a:rPr>
                        <a:t>beige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panose="020B0604020202020204" pitchFamily="34" charset="0"/>
                          <a:cs typeface="Arial" panose="020B0604020202020204" pitchFamily="34" charset="0"/>
                        </a:rPr>
                        <a:t>White to </a:t>
                      </a:r>
                      <a:r>
                        <a:rPr lang="en-US" sz="1200" b="0" i="0" u="none" strike="noStrike" dirty="0" smtClean="0">
                          <a:solidFill>
                            <a:srgbClr val="000000"/>
                          </a:solidFill>
                          <a:latin typeface="Arial" panose="020B0604020202020204" pitchFamily="34" charset="0"/>
                          <a:cs typeface="Arial" panose="020B0604020202020204" pitchFamily="34" charset="0"/>
                        </a:rPr>
                        <a:t/>
                      </a:r>
                      <a:br>
                        <a:rPr lang="en-US" sz="1200" b="0" i="0" u="none" strike="noStrike" dirty="0" smtClean="0">
                          <a:solidFill>
                            <a:srgbClr val="000000"/>
                          </a:solidFill>
                          <a:latin typeface="Arial" panose="020B0604020202020204" pitchFamily="34" charset="0"/>
                          <a:cs typeface="Arial" panose="020B0604020202020204" pitchFamily="34" charset="0"/>
                        </a:rPr>
                      </a:br>
                      <a:r>
                        <a:rPr lang="en-US" sz="1200" b="0" i="0" u="none" strike="noStrike" dirty="0" smtClean="0">
                          <a:solidFill>
                            <a:srgbClr val="000000"/>
                          </a:solidFill>
                          <a:latin typeface="Arial" panose="020B0604020202020204" pitchFamily="34" charset="0"/>
                          <a:cs typeface="Arial" panose="020B0604020202020204" pitchFamily="34" charset="0"/>
                        </a:rPr>
                        <a:t>beige </a:t>
                      </a:r>
                      <a:r>
                        <a:rPr lang="en-US" sz="1200" b="0" i="0" u="none" strike="noStrike" dirty="0">
                          <a:solidFill>
                            <a:srgbClr val="000000"/>
                          </a:solidFill>
                          <a:latin typeface="Arial" panose="020B0604020202020204" pitchFamily="34" charset="0"/>
                          <a:cs typeface="Arial" panose="020B0604020202020204" pitchFamily="34" charset="0"/>
                        </a:rPr>
                        <a:t>gel</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776">
                <a:tc>
                  <a:txBody>
                    <a:bodyPr/>
                    <a:lstStyle/>
                    <a:p>
                      <a:pPr algn="ctr" fontAlgn="ctr"/>
                      <a:r>
                        <a:rPr lang="en-US" sz="1200" b="0" i="0" u="none" strike="noStrike" dirty="0" smtClean="0">
                          <a:solidFill>
                            <a:srgbClr val="000000"/>
                          </a:solidFill>
                          <a:latin typeface="Arial" panose="020B0604020202020204" pitchFamily="34" charset="0"/>
                          <a:cs typeface="Arial" panose="020B0604020202020204" pitchFamily="34" charset="0"/>
                        </a:rPr>
                        <a:t>Shelf</a:t>
                      </a:r>
                      <a:r>
                        <a:rPr lang="en-US" sz="1200" b="0" i="0" u="none" strike="noStrike" baseline="0" dirty="0" smtClean="0">
                          <a:solidFill>
                            <a:srgbClr val="000000"/>
                          </a:solidFill>
                          <a:latin typeface="Arial" panose="020B0604020202020204" pitchFamily="34" charset="0"/>
                          <a:cs typeface="Arial" panose="020B0604020202020204" pitchFamily="34" charset="0"/>
                        </a:rPr>
                        <a:t> life</a:t>
                      </a:r>
                      <a:endParaRPr lang="en-US"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latin typeface="Arial" panose="020B0604020202020204" pitchFamily="34" charset="0"/>
                          <a:cs typeface="Arial" panose="020B0604020202020204" pitchFamily="34" charset="0"/>
                        </a:rPr>
                        <a:t>2 years</a:t>
                      </a:r>
                      <a:endParaRPr lang="en-US"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latin typeface="Arial" panose="020B0604020202020204" pitchFamily="34" charset="0"/>
                          <a:cs typeface="Arial" panose="020B0604020202020204" pitchFamily="34" charset="0"/>
                        </a:rPr>
                        <a:t>2 years</a:t>
                      </a:r>
                      <a:endParaRPr lang="en-US"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latin typeface="Arial" panose="020B0604020202020204" pitchFamily="34" charset="0"/>
                          <a:cs typeface="Arial" panose="020B0604020202020204" pitchFamily="34" charset="0"/>
                        </a:rPr>
                        <a:t>2 years</a:t>
                      </a:r>
                      <a:endParaRPr lang="en-US"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latin typeface="Arial" panose="020B0604020202020204" pitchFamily="34" charset="0"/>
                          <a:cs typeface="Arial" panose="020B0604020202020204" pitchFamily="34" charset="0"/>
                        </a:rPr>
                        <a:t>1 year</a:t>
                      </a:r>
                      <a:endParaRPr lang="en-US"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latin typeface="Arial" panose="020B0604020202020204" pitchFamily="34" charset="0"/>
                          <a:cs typeface="Arial" panose="020B0604020202020204" pitchFamily="34" charset="0"/>
                        </a:rPr>
                        <a:t>2 years</a:t>
                      </a:r>
                      <a:endParaRPr lang="en-US"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latin typeface="Arial" panose="020B0604020202020204" pitchFamily="34" charset="0"/>
                          <a:cs typeface="Arial" panose="020B0604020202020204" pitchFamily="34" charset="0"/>
                        </a:rPr>
                        <a:t>2 years</a:t>
                      </a:r>
                      <a:endParaRPr lang="en-US" sz="12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2301" name="Title 1"/>
          <p:cNvSpPr txBox="1">
            <a:spLocks/>
          </p:cNvSpPr>
          <p:nvPr/>
        </p:nvSpPr>
        <p:spPr bwMode="auto">
          <a:xfrm>
            <a:off x="381000" y="457200"/>
            <a:ext cx="861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2400" dirty="0">
                <a:solidFill>
                  <a:srgbClr val="336600"/>
                </a:solidFill>
                <a:latin typeface="Arial Black" panose="020B0A04020102020204" pitchFamily="34" charset="0"/>
              </a:rPr>
              <a:t>P-80</a:t>
            </a:r>
            <a:r>
              <a:rPr lang="en-US" altLang="en-US" sz="2400" baseline="30000" dirty="0">
                <a:solidFill>
                  <a:srgbClr val="336600"/>
                </a:solidFill>
                <a:latin typeface="Impact" panose="020B0806030902050204" pitchFamily="34" charset="0"/>
              </a:rPr>
              <a:t>®</a:t>
            </a:r>
            <a:r>
              <a:rPr lang="en-US" altLang="en-US" sz="2400" dirty="0">
                <a:solidFill>
                  <a:srgbClr val="336600"/>
                </a:solidFill>
                <a:latin typeface="Arial Black" panose="020B0A04020102020204" pitchFamily="34" charset="0"/>
              </a:rPr>
              <a:t> Temporary Rubber Assembly Lubricant </a:t>
            </a:r>
            <a:r>
              <a:rPr lang="en-US" altLang="en-US" sz="2400" dirty="0" smtClean="0">
                <a:solidFill>
                  <a:srgbClr val="336600"/>
                </a:solidFill>
                <a:latin typeface="Arial Black" panose="020B0A04020102020204" pitchFamily="34" charset="0"/>
              </a:rPr>
              <a:t>Product Specifications </a:t>
            </a:r>
            <a:endParaRPr lang="en-US" altLang="en-US" sz="2400" dirty="0">
              <a:solidFill>
                <a:srgbClr val="336600"/>
              </a:solidFill>
              <a:latin typeface="Arial Black" panose="020B0A04020102020204" pitchFamily="34" charset="0"/>
            </a:endParaRPr>
          </a:p>
        </p:txBody>
      </p:sp>
      <p:pic>
        <p:nvPicPr>
          <p:cNvPr id="52302"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372" name="Subtitle 2"/>
          <p:cNvSpPr txBox="1">
            <a:spLocks/>
          </p:cNvSpPr>
          <p:nvPr/>
        </p:nvSpPr>
        <p:spPr bwMode="auto">
          <a:xfrm>
            <a:off x="381000" y="304800"/>
            <a:ext cx="6934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Font typeface="Wingdings 2" panose="05020102010507070707" pitchFamily="18" charset="2"/>
              <a:buNone/>
            </a:pPr>
            <a:r>
              <a:rPr lang="en-US" altLang="en-US" sz="2400" b="1" dirty="0">
                <a:solidFill>
                  <a:srgbClr val="336600"/>
                </a:solidFill>
                <a:latin typeface="Arial Black" panose="020B0A04020102020204" pitchFamily="34" charset="0"/>
              </a:rPr>
              <a:t>Lubrication over time chart</a:t>
            </a:r>
          </a:p>
        </p:txBody>
      </p:sp>
      <p:sp>
        <p:nvSpPr>
          <p:cNvPr id="58373"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FAF2B76B-694D-4533-88BD-B898D698743A}" type="slidenum">
              <a:rPr lang="en-US" altLang="en-US" sz="1200" smtClean="0">
                <a:solidFill>
                  <a:srgbClr val="045C75"/>
                </a:solidFill>
                <a:latin typeface="Dixon"/>
              </a:rPr>
              <a:pPr>
                <a:spcBef>
                  <a:spcPct val="0"/>
                </a:spcBef>
                <a:buClrTx/>
                <a:buSzTx/>
                <a:buFontTx/>
                <a:buNone/>
              </a:pPr>
              <a:t>16</a:t>
            </a:fld>
            <a:endParaRPr lang="en-US" altLang="en-US" sz="1200" smtClean="0">
              <a:solidFill>
                <a:srgbClr val="045C75"/>
              </a:solidFill>
              <a:latin typeface="Dixon"/>
            </a:endParaRPr>
          </a:p>
        </p:txBody>
      </p:sp>
      <p:sp>
        <p:nvSpPr>
          <p:cNvPr id="58374" name="AutoShape 8" descr="C:\Users\Sharon\AppData\Local\Temp\SaveForWeb\BrowserPreview\BrowserPreview_tmp.jpg?1338297645"/>
          <p:cNvSpPr>
            <a:spLocks noChangeAspect="1" noChangeArrowheads="1"/>
          </p:cNvSpPr>
          <p:nvPr/>
        </p:nvSpPr>
        <p:spPr bwMode="auto">
          <a:xfrm>
            <a:off x="84138" y="-182563"/>
            <a:ext cx="7620000" cy="41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2400">
              <a:latin typeface="Dixon"/>
            </a:endParaRPr>
          </a:p>
        </p:txBody>
      </p:sp>
      <p:sp>
        <p:nvSpPr>
          <p:cNvPr id="58375" name="AutoShape 10" descr="C:\Users\Sharon\AppData\Local\Temp\SaveForWeb\BrowserPreview\BrowserPreview_tmp.jpg?1338297645"/>
          <p:cNvSpPr>
            <a:spLocks noChangeAspect="1" noChangeArrowheads="1"/>
          </p:cNvSpPr>
          <p:nvPr/>
        </p:nvSpPr>
        <p:spPr bwMode="auto">
          <a:xfrm>
            <a:off x="236538" y="-30163"/>
            <a:ext cx="7620000" cy="41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2400">
              <a:latin typeface="Dixon"/>
            </a:endParaRPr>
          </a:p>
        </p:txBody>
      </p:sp>
      <p:pic>
        <p:nvPicPr>
          <p:cNvPr id="5837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89038"/>
            <a:ext cx="7858125"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420"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4025B35D-6187-480F-B88D-BA022DD0C7F8}" type="slidenum">
              <a:rPr lang="en-US" altLang="en-US" sz="1200" smtClean="0">
                <a:solidFill>
                  <a:srgbClr val="045C75"/>
                </a:solidFill>
                <a:latin typeface="Dixon"/>
              </a:rPr>
              <a:pPr>
                <a:spcBef>
                  <a:spcPct val="0"/>
                </a:spcBef>
                <a:buClrTx/>
                <a:buSzTx/>
                <a:buFontTx/>
                <a:buNone/>
              </a:pPr>
              <a:t>17</a:t>
            </a:fld>
            <a:endParaRPr lang="en-US" altLang="en-US" sz="1200" smtClean="0">
              <a:solidFill>
                <a:srgbClr val="045C75"/>
              </a:solidFill>
              <a:latin typeface="Dixon"/>
            </a:endParaRPr>
          </a:p>
        </p:txBody>
      </p:sp>
      <p:grpSp>
        <p:nvGrpSpPr>
          <p:cNvPr id="60421" name="Group 19455"/>
          <p:cNvGrpSpPr>
            <a:grpSpLocks/>
          </p:cNvGrpSpPr>
          <p:nvPr/>
        </p:nvGrpSpPr>
        <p:grpSpPr bwMode="auto">
          <a:xfrm>
            <a:off x="115888" y="1447800"/>
            <a:ext cx="4622800" cy="2936875"/>
            <a:chOff x="152400" y="1447800"/>
            <a:chExt cx="4853940" cy="3101658"/>
          </a:xfrm>
        </p:grpSpPr>
        <p:sp>
          <p:nvSpPr>
            <p:cNvPr id="60447" name="Rectangle 28"/>
            <p:cNvSpPr>
              <a:spLocks noChangeArrowheads="1"/>
            </p:cNvSpPr>
            <p:nvPr/>
          </p:nvSpPr>
          <p:spPr bwMode="auto">
            <a:xfrm>
              <a:off x="293078" y="1500187"/>
              <a:ext cx="4421593" cy="35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lvl="1" algn="ctr" eaLnBrk="1" hangingPunct="1">
                <a:spcBef>
                  <a:spcPct val="0"/>
                </a:spcBef>
                <a:buClrTx/>
                <a:buSzTx/>
                <a:buFontTx/>
                <a:buNone/>
              </a:pPr>
              <a:r>
                <a:rPr lang="en-US" altLang="en-US" sz="1600" b="1">
                  <a:latin typeface="Arial "/>
                </a:rPr>
                <a:t>REDUCTION OF FRICTION</a:t>
              </a:r>
              <a:endParaRPr lang="en-US" altLang="en-US" sz="1600" b="1">
                <a:latin typeface="Arial" panose="020B0604020202020204" pitchFamily="34" charset="0"/>
              </a:endParaRPr>
            </a:p>
          </p:txBody>
        </p:sp>
        <p:grpSp>
          <p:nvGrpSpPr>
            <p:cNvPr id="60448" name="Group 4"/>
            <p:cNvGrpSpPr>
              <a:grpSpLocks/>
            </p:cNvGrpSpPr>
            <p:nvPr/>
          </p:nvGrpSpPr>
          <p:grpSpPr bwMode="auto">
            <a:xfrm>
              <a:off x="152400" y="1765236"/>
              <a:ext cx="4853940" cy="2784222"/>
              <a:chOff x="381000" y="1851343"/>
              <a:chExt cx="4853940" cy="2784222"/>
            </a:xfrm>
          </p:grpSpPr>
          <p:grpSp>
            <p:nvGrpSpPr>
              <p:cNvPr id="60450" name="Group 3"/>
              <p:cNvGrpSpPr>
                <a:grpSpLocks/>
              </p:cNvGrpSpPr>
              <p:nvPr/>
            </p:nvGrpSpPr>
            <p:grpSpPr bwMode="auto">
              <a:xfrm>
                <a:off x="381000" y="1851343"/>
                <a:ext cx="4853940" cy="2784222"/>
                <a:chOff x="381000" y="1851343"/>
                <a:chExt cx="4853940" cy="2784222"/>
              </a:xfrm>
            </p:grpSpPr>
            <p:grpSp>
              <p:nvGrpSpPr>
                <p:cNvPr id="60460" name="Group 24"/>
                <p:cNvGrpSpPr>
                  <a:grpSpLocks/>
                </p:cNvGrpSpPr>
                <p:nvPr/>
              </p:nvGrpSpPr>
              <p:grpSpPr bwMode="auto">
                <a:xfrm>
                  <a:off x="381000" y="1851343"/>
                  <a:ext cx="4853940" cy="2784222"/>
                  <a:chOff x="-591782" y="1245287"/>
                  <a:chExt cx="5279226" cy="2859210"/>
                </a:xfrm>
              </p:grpSpPr>
              <p:graphicFrame>
                <p:nvGraphicFramePr>
                  <p:cNvPr id="60466" name="Chart 2"/>
                  <p:cNvGraphicFramePr>
                    <a:graphicFrameLocks/>
                  </p:cNvGraphicFramePr>
                  <p:nvPr/>
                </p:nvGraphicFramePr>
                <p:xfrm>
                  <a:off x="1199175" y="1245287"/>
                  <a:ext cx="3488269" cy="2859210"/>
                </p:xfrm>
                <a:graphic>
                  <a:graphicData uri="http://schemas.openxmlformats.org/presentationml/2006/ole">
                    <mc:AlternateContent xmlns:mc="http://schemas.openxmlformats.org/markup-compatibility/2006">
                      <mc:Choice xmlns:v="urn:schemas-microsoft-com:vml" Requires="v">
                        <p:oleObj spid="_x0000_s60556" r:id="rId5" imgW="3054361" imgH="2633700" progId="Excel.Chart.8">
                          <p:embed/>
                        </p:oleObj>
                      </mc:Choice>
                      <mc:Fallback>
                        <p:oleObj r:id="rId5" imgW="3054361" imgH="2633700" progId="Excel.Chart.8">
                          <p:embed/>
                          <p:pic>
                            <p:nvPicPr>
                              <p:cNvPr id="0" name="Char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9175" y="1245287"/>
                                <a:ext cx="3488269" cy="285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67" name="TextBox 3"/>
                  <p:cNvSpPr txBox="1">
                    <a:spLocks noChangeArrowheads="1"/>
                  </p:cNvSpPr>
                  <p:nvPr/>
                </p:nvSpPr>
                <p:spPr bwMode="auto">
                  <a:xfrm>
                    <a:off x="-591782" y="3569705"/>
                    <a:ext cx="1900368" cy="30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200" b="1">
                        <a:latin typeface="Arial "/>
                      </a:rPr>
                      <a:t>P-80 Emulsion</a:t>
                    </a:r>
                  </a:p>
                </p:txBody>
              </p:sp>
            </p:grpSp>
            <p:sp>
              <p:nvSpPr>
                <p:cNvPr id="60461" name="TextBox 3"/>
                <p:cNvSpPr txBox="1">
                  <a:spLocks noChangeArrowheads="1"/>
                </p:cNvSpPr>
                <p:nvPr/>
              </p:nvSpPr>
              <p:spPr bwMode="auto">
                <a:xfrm>
                  <a:off x="381000" y="3722610"/>
                  <a:ext cx="1747278" cy="29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200" b="1">
                      <a:latin typeface="Arial "/>
                    </a:rPr>
                    <a:t>P-80 THIX</a:t>
                  </a:r>
                </a:p>
              </p:txBody>
            </p:sp>
            <p:sp>
              <p:nvSpPr>
                <p:cNvPr id="60462" name="TextBox 3"/>
                <p:cNvSpPr txBox="1">
                  <a:spLocks noChangeArrowheads="1"/>
                </p:cNvSpPr>
                <p:nvPr/>
              </p:nvSpPr>
              <p:spPr bwMode="auto">
                <a:xfrm>
                  <a:off x="381000" y="3315512"/>
                  <a:ext cx="1747278" cy="29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200" b="1">
                      <a:latin typeface="Arial "/>
                    </a:rPr>
                    <a:t>P-80 Emulsion (IFC)</a:t>
                  </a:r>
                </a:p>
              </p:txBody>
            </p:sp>
            <p:sp>
              <p:nvSpPr>
                <p:cNvPr id="60463" name="TextBox 3"/>
                <p:cNvSpPr txBox="1">
                  <a:spLocks noChangeArrowheads="1"/>
                </p:cNvSpPr>
                <p:nvPr/>
              </p:nvSpPr>
              <p:spPr bwMode="auto">
                <a:xfrm>
                  <a:off x="386321" y="2903945"/>
                  <a:ext cx="1747278" cy="29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200" b="1">
                      <a:latin typeface="Arial "/>
                    </a:rPr>
                    <a:t>P-80 THIX (IFC)</a:t>
                  </a:r>
                </a:p>
              </p:txBody>
            </p:sp>
            <p:sp>
              <p:nvSpPr>
                <p:cNvPr id="60464" name="TextBox 3"/>
                <p:cNvSpPr txBox="1">
                  <a:spLocks noChangeArrowheads="1"/>
                </p:cNvSpPr>
                <p:nvPr/>
              </p:nvSpPr>
              <p:spPr bwMode="auto">
                <a:xfrm>
                  <a:off x="381000" y="2514600"/>
                  <a:ext cx="1747278" cy="29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200" b="1">
                      <a:latin typeface="Arial "/>
                    </a:rPr>
                    <a:t>P-80 RediLube</a:t>
                  </a:r>
                </a:p>
              </p:txBody>
            </p:sp>
            <p:sp>
              <p:nvSpPr>
                <p:cNvPr id="60465" name="TextBox 3"/>
                <p:cNvSpPr txBox="1">
                  <a:spLocks noChangeArrowheads="1"/>
                </p:cNvSpPr>
                <p:nvPr/>
              </p:nvSpPr>
              <p:spPr bwMode="auto">
                <a:xfrm>
                  <a:off x="397208" y="2084960"/>
                  <a:ext cx="1747278" cy="29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200" b="1">
                      <a:latin typeface="Arial "/>
                    </a:rPr>
                    <a:t>P-80 Grip-it</a:t>
                  </a:r>
                </a:p>
              </p:txBody>
            </p:sp>
          </p:grpSp>
          <p:grpSp>
            <p:nvGrpSpPr>
              <p:cNvPr id="60451" name="Group 2"/>
              <p:cNvGrpSpPr>
                <a:grpSpLocks/>
              </p:cNvGrpSpPr>
              <p:nvPr/>
            </p:nvGrpSpPr>
            <p:grpSpPr bwMode="auto">
              <a:xfrm>
                <a:off x="1981200" y="2014536"/>
                <a:ext cx="228599" cy="2405063"/>
                <a:chOff x="1981200" y="2014536"/>
                <a:chExt cx="228599" cy="2405063"/>
              </a:xfrm>
            </p:grpSpPr>
            <p:cxnSp>
              <p:nvCxnSpPr>
                <p:cNvPr id="12" name="Straight Connector 11"/>
                <p:cNvCxnSpPr/>
                <p:nvPr/>
              </p:nvCxnSpPr>
              <p:spPr bwMode="auto">
                <a:xfrm>
                  <a:off x="2209562" y="1996641"/>
                  <a:ext cx="0" cy="242264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1994535" y="1996641"/>
                  <a:ext cx="21502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1994535" y="2420814"/>
                  <a:ext cx="21502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1994535" y="3215509"/>
                  <a:ext cx="21502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1994535" y="3656447"/>
                  <a:ext cx="21502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1994535" y="4419287"/>
                  <a:ext cx="2050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a:off x="1981200" y="2811455"/>
                  <a:ext cx="21502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a:off x="1981200" y="4065530"/>
                  <a:ext cx="215027"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sp>
          <p:nvSpPr>
            <p:cNvPr id="6" name="Rectangle 5"/>
            <p:cNvSpPr/>
            <p:nvPr/>
          </p:nvSpPr>
          <p:spPr>
            <a:xfrm>
              <a:off x="247411" y="1447800"/>
              <a:ext cx="4497229" cy="304800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0422" name="Rectangle 28"/>
          <p:cNvSpPr>
            <a:spLocks noChangeArrowheads="1"/>
          </p:cNvSpPr>
          <p:nvPr/>
        </p:nvSpPr>
        <p:spPr bwMode="auto">
          <a:xfrm>
            <a:off x="4629150" y="1497013"/>
            <a:ext cx="4211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lvl="1" algn="ctr" eaLnBrk="1" hangingPunct="1">
              <a:spcBef>
                <a:spcPct val="0"/>
              </a:spcBef>
              <a:buClrTx/>
              <a:buSzTx/>
              <a:buFontTx/>
              <a:buNone/>
            </a:pPr>
            <a:r>
              <a:rPr lang="en-US" altLang="en-US" sz="1600" b="1">
                <a:latin typeface="Arial "/>
              </a:rPr>
              <a:t>ESTIMATED MINIMUM DRY TIME</a:t>
            </a:r>
            <a:endParaRPr lang="en-US" altLang="en-US" sz="1600" b="1">
              <a:latin typeface="Arial" panose="020B0604020202020204" pitchFamily="34" charset="0"/>
            </a:endParaRPr>
          </a:p>
        </p:txBody>
      </p:sp>
      <p:graphicFrame>
        <p:nvGraphicFramePr>
          <p:cNvPr id="60423" name="Chart 2"/>
          <p:cNvGraphicFramePr>
            <a:graphicFrameLocks/>
          </p:cNvGraphicFramePr>
          <p:nvPr/>
        </p:nvGraphicFramePr>
        <p:xfrm>
          <a:off x="6064250" y="1747838"/>
          <a:ext cx="3054350" cy="2636837"/>
        </p:xfrm>
        <a:graphic>
          <a:graphicData uri="http://schemas.openxmlformats.org/presentationml/2006/ole">
            <mc:AlternateContent xmlns:mc="http://schemas.openxmlformats.org/markup-compatibility/2006">
              <mc:Choice xmlns:v="urn:schemas-microsoft-com:vml" Requires="v">
                <p:oleObj spid="_x0000_s60557" r:id="rId7" imgW="3054361" imgH="2633700" progId="Excel.Chart.8">
                  <p:embed/>
                </p:oleObj>
              </mc:Choice>
              <mc:Fallback>
                <p:oleObj r:id="rId7" imgW="3054361" imgH="2633700" progId="Excel.Chart.8">
                  <p:embed/>
                  <p:pic>
                    <p:nvPicPr>
                      <p:cNvPr id="0" name="Chart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4250" y="1747838"/>
                        <a:ext cx="305435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4" name="TextBox 3"/>
          <p:cNvSpPr txBox="1">
            <a:spLocks noChangeArrowheads="1"/>
          </p:cNvSpPr>
          <p:nvPr/>
        </p:nvSpPr>
        <p:spPr bwMode="auto">
          <a:xfrm>
            <a:off x="4495800" y="3890963"/>
            <a:ext cx="1663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200" b="1">
                <a:latin typeface="Arial "/>
              </a:rPr>
              <a:t>P-80 Emulsion</a:t>
            </a:r>
          </a:p>
        </p:txBody>
      </p:sp>
      <p:sp>
        <p:nvSpPr>
          <p:cNvPr id="60425" name="TextBox 3"/>
          <p:cNvSpPr txBox="1">
            <a:spLocks noChangeArrowheads="1"/>
          </p:cNvSpPr>
          <p:nvPr/>
        </p:nvSpPr>
        <p:spPr bwMode="auto">
          <a:xfrm>
            <a:off x="4495800" y="3124200"/>
            <a:ext cx="1663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200" b="1">
                <a:latin typeface="Arial "/>
              </a:rPr>
              <a:t>P-80 THIX</a:t>
            </a:r>
          </a:p>
        </p:txBody>
      </p:sp>
      <p:sp>
        <p:nvSpPr>
          <p:cNvPr id="60426" name="TextBox 3"/>
          <p:cNvSpPr txBox="1">
            <a:spLocks noChangeArrowheads="1"/>
          </p:cNvSpPr>
          <p:nvPr/>
        </p:nvSpPr>
        <p:spPr bwMode="auto">
          <a:xfrm>
            <a:off x="4495800" y="3495675"/>
            <a:ext cx="1663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200" b="1">
                <a:latin typeface="Arial "/>
              </a:rPr>
              <a:t>P-80 Emulsion (IFC)</a:t>
            </a:r>
          </a:p>
        </p:txBody>
      </p:sp>
      <p:sp>
        <p:nvSpPr>
          <p:cNvPr id="60427" name="TextBox 3"/>
          <p:cNvSpPr txBox="1">
            <a:spLocks noChangeArrowheads="1"/>
          </p:cNvSpPr>
          <p:nvPr/>
        </p:nvSpPr>
        <p:spPr bwMode="auto">
          <a:xfrm>
            <a:off x="4500563" y="2744788"/>
            <a:ext cx="1663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200" b="1">
                <a:latin typeface="Arial "/>
              </a:rPr>
              <a:t>P-80 THIX (IFC)</a:t>
            </a:r>
          </a:p>
        </p:txBody>
      </p:sp>
      <p:sp>
        <p:nvSpPr>
          <p:cNvPr id="60428" name="TextBox 3"/>
          <p:cNvSpPr txBox="1">
            <a:spLocks noChangeArrowheads="1"/>
          </p:cNvSpPr>
          <p:nvPr/>
        </p:nvSpPr>
        <p:spPr bwMode="auto">
          <a:xfrm>
            <a:off x="4495800" y="2357438"/>
            <a:ext cx="1663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200" b="1">
                <a:latin typeface="Arial "/>
              </a:rPr>
              <a:t>P-80 RediLube</a:t>
            </a:r>
          </a:p>
        </p:txBody>
      </p:sp>
      <p:sp>
        <p:nvSpPr>
          <p:cNvPr id="60429" name="TextBox 3"/>
          <p:cNvSpPr txBox="1">
            <a:spLocks noChangeArrowheads="1"/>
          </p:cNvSpPr>
          <p:nvPr/>
        </p:nvSpPr>
        <p:spPr bwMode="auto">
          <a:xfrm>
            <a:off x="4511675" y="1970088"/>
            <a:ext cx="1663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200" b="1">
                <a:latin typeface="Arial "/>
              </a:rPr>
              <a:t>P-80 Grip-it</a:t>
            </a:r>
          </a:p>
        </p:txBody>
      </p:sp>
      <p:grpSp>
        <p:nvGrpSpPr>
          <p:cNvPr id="60430" name="Group 61"/>
          <p:cNvGrpSpPr>
            <a:grpSpLocks/>
          </p:cNvGrpSpPr>
          <p:nvPr/>
        </p:nvGrpSpPr>
        <p:grpSpPr bwMode="auto">
          <a:xfrm>
            <a:off x="6019800" y="1903413"/>
            <a:ext cx="217488" cy="2276475"/>
            <a:chOff x="1981200" y="2014536"/>
            <a:chExt cx="228599" cy="2405063"/>
          </a:xfrm>
        </p:grpSpPr>
        <p:cxnSp>
          <p:nvCxnSpPr>
            <p:cNvPr id="63" name="Straight Connector 62"/>
            <p:cNvCxnSpPr/>
            <p:nvPr/>
          </p:nvCxnSpPr>
          <p:spPr bwMode="auto">
            <a:xfrm>
              <a:off x="2209799" y="2014536"/>
              <a:ext cx="0" cy="24050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auto">
            <a:xfrm>
              <a:off x="1994549" y="2014536"/>
              <a:ext cx="2152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auto">
            <a:xfrm>
              <a:off x="1994549" y="2438860"/>
              <a:ext cx="2152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auto">
            <a:xfrm>
              <a:off x="1994549" y="3217067"/>
              <a:ext cx="2152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auto">
            <a:xfrm>
              <a:off x="1994549" y="3658163"/>
              <a:ext cx="2152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auto">
            <a:xfrm>
              <a:off x="1994549" y="4419599"/>
              <a:ext cx="20523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bwMode="auto">
            <a:xfrm>
              <a:off x="1981200" y="2829641"/>
              <a:ext cx="2152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a:off x="1981200" y="4065715"/>
              <a:ext cx="215250"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4586288" y="1447800"/>
            <a:ext cx="4283075" cy="288607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432" name="TextBox 3"/>
          <p:cNvSpPr txBox="1">
            <a:spLocks noChangeArrowheads="1"/>
          </p:cNvSpPr>
          <p:nvPr/>
        </p:nvSpPr>
        <p:spPr bwMode="auto">
          <a:xfrm>
            <a:off x="6413500" y="1981200"/>
            <a:ext cx="1663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100" b="1">
                <a:latin typeface="Arial "/>
              </a:rPr>
              <a:t>20 Minutes</a:t>
            </a:r>
          </a:p>
        </p:txBody>
      </p:sp>
      <p:sp>
        <p:nvSpPr>
          <p:cNvPr id="60433" name="TextBox 3"/>
          <p:cNvSpPr txBox="1">
            <a:spLocks noChangeArrowheads="1"/>
          </p:cNvSpPr>
          <p:nvPr/>
        </p:nvSpPr>
        <p:spPr bwMode="auto">
          <a:xfrm>
            <a:off x="6419850" y="2366963"/>
            <a:ext cx="1663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100" b="1">
                <a:latin typeface="Arial "/>
              </a:rPr>
              <a:t>20 Minutes</a:t>
            </a:r>
          </a:p>
        </p:txBody>
      </p:sp>
      <p:sp>
        <p:nvSpPr>
          <p:cNvPr id="60434" name="TextBox 3"/>
          <p:cNvSpPr txBox="1">
            <a:spLocks noChangeArrowheads="1"/>
          </p:cNvSpPr>
          <p:nvPr/>
        </p:nvSpPr>
        <p:spPr bwMode="auto">
          <a:xfrm>
            <a:off x="7545388" y="2743200"/>
            <a:ext cx="9890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100" b="1">
                <a:latin typeface="Arial "/>
              </a:rPr>
              <a:t>2 Hours</a:t>
            </a:r>
          </a:p>
        </p:txBody>
      </p:sp>
      <p:sp>
        <p:nvSpPr>
          <p:cNvPr id="60435" name="TextBox 3"/>
          <p:cNvSpPr txBox="1">
            <a:spLocks noChangeArrowheads="1"/>
          </p:cNvSpPr>
          <p:nvPr/>
        </p:nvSpPr>
        <p:spPr bwMode="auto">
          <a:xfrm>
            <a:off x="7553325" y="3119438"/>
            <a:ext cx="9890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100" b="1">
                <a:latin typeface="Arial "/>
              </a:rPr>
              <a:t>2 Hours</a:t>
            </a:r>
          </a:p>
        </p:txBody>
      </p:sp>
      <p:sp>
        <p:nvSpPr>
          <p:cNvPr id="60436" name="TextBox 3"/>
          <p:cNvSpPr txBox="1">
            <a:spLocks noChangeArrowheads="1"/>
          </p:cNvSpPr>
          <p:nvPr/>
        </p:nvSpPr>
        <p:spPr bwMode="auto">
          <a:xfrm>
            <a:off x="6892925" y="3502025"/>
            <a:ext cx="9890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100" b="1">
                <a:latin typeface="Arial "/>
              </a:rPr>
              <a:t>1 Hour</a:t>
            </a:r>
          </a:p>
        </p:txBody>
      </p:sp>
      <p:sp>
        <p:nvSpPr>
          <p:cNvPr id="60437" name="TextBox 3"/>
          <p:cNvSpPr txBox="1">
            <a:spLocks noChangeArrowheads="1"/>
          </p:cNvSpPr>
          <p:nvPr/>
        </p:nvSpPr>
        <p:spPr bwMode="auto">
          <a:xfrm>
            <a:off x="6897688" y="3897313"/>
            <a:ext cx="9874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100" b="1">
                <a:latin typeface="Arial "/>
              </a:rPr>
              <a:t>1 Hour</a:t>
            </a:r>
          </a:p>
        </p:txBody>
      </p:sp>
      <p:sp>
        <p:nvSpPr>
          <p:cNvPr id="60438" name="Subtitle 2"/>
          <p:cNvSpPr txBox="1">
            <a:spLocks/>
          </p:cNvSpPr>
          <p:nvPr/>
        </p:nvSpPr>
        <p:spPr bwMode="auto">
          <a:xfrm>
            <a:off x="381000" y="304800"/>
            <a:ext cx="6934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Font typeface="Wingdings 2" panose="05020102010507070707" pitchFamily="18" charset="2"/>
              <a:buNone/>
            </a:pPr>
            <a:r>
              <a:rPr lang="en-US" altLang="en-US" sz="2400" b="1" dirty="0">
                <a:solidFill>
                  <a:srgbClr val="336600"/>
                </a:solidFill>
                <a:latin typeface="Arial Black" panose="020B0A04020102020204" pitchFamily="34" charset="0"/>
              </a:rPr>
              <a:t>Lubrication -vs- Drying Time</a:t>
            </a:r>
          </a:p>
        </p:txBody>
      </p:sp>
      <p:sp>
        <p:nvSpPr>
          <p:cNvPr id="2" name="TextBox 1"/>
          <p:cNvSpPr txBox="1"/>
          <p:nvPr/>
        </p:nvSpPr>
        <p:spPr>
          <a:xfrm>
            <a:off x="206375" y="4495800"/>
            <a:ext cx="8662988" cy="646331"/>
          </a:xfrm>
          <a:prstGeom prst="rect">
            <a:avLst/>
          </a:prstGeom>
          <a:noFill/>
        </p:spPr>
        <p:txBody>
          <a:bodyPr wrap="square" rtlCol="0">
            <a:spAutoFit/>
          </a:bodyPr>
          <a:lstStyle/>
          <a:p>
            <a:pPr lvl="0"/>
            <a:r>
              <a:rPr lang="en-US" sz="1200" dirty="0" smtClean="0">
                <a:latin typeface="Arial" panose="020B0604020202020204" pitchFamily="34" charset="0"/>
              </a:rPr>
              <a:t>Reduction </a:t>
            </a:r>
            <a:r>
              <a:rPr lang="en-US" sz="1200" smtClean="0">
                <a:latin typeface="Arial" panose="020B0604020202020204" pitchFamily="34" charset="0"/>
              </a:rPr>
              <a:t>of friction data </a:t>
            </a:r>
            <a:r>
              <a:rPr lang="en-US" sz="1200" dirty="0" smtClean="0">
                <a:latin typeface="Arial" panose="020B0604020202020204" pitchFamily="34" charset="0"/>
              </a:rPr>
              <a:t>was </a:t>
            </a:r>
            <a:r>
              <a:rPr lang="en-US" sz="1200" dirty="0">
                <a:latin typeface="Arial" panose="020B0604020202020204" pitchFamily="34" charset="0"/>
              </a:rPr>
              <a:t>created using a force gauge comparing both the dry and wet removal forces of hoses on an end cap. </a:t>
            </a:r>
            <a:r>
              <a:rPr lang="en-US" sz="1200" dirty="0" smtClean="0">
                <a:latin typeface="Arial" panose="020B0604020202020204" pitchFamily="34" charset="0"/>
              </a:rPr>
              <a:t>The </a:t>
            </a:r>
            <a:r>
              <a:rPr lang="en-US" sz="1200" dirty="0">
                <a:latin typeface="Arial" panose="020B0604020202020204" pitchFamily="34" charset="0"/>
              </a:rPr>
              <a:t>equipment </a:t>
            </a:r>
            <a:r>
              <a:rPr lang="en-US" sz="1200" dirty="0" smtClean="0">
                <a:latin typeface="Arial" panose="020B0604020202020204" pitchFamily="34" charset="0"/>
              </a:rPr>
              <a:t>used; </a:t>
            </a:r>
            <a:r>
              <a:rPr lang="en-US" sz="1200" dirty="0" err="1">
                <a:latin typeface="Arial" panose="020B0604020202020204" pitchFamily="34" charset="0"/>
              </a:rPr>
              <a:t>Mecmesin</a:t>
            </a:r>
            <a:r>
              <a:rPr lang="en-US" sz="1200" dirty="0">
                <a:latin typeface="Arial" panose="020B0604020202020204" pitchFamily="34" charset="0"/>
              </a:rPr>
              <a:t> AFG 1000N force gauge, a </a:t>
            </a:r>
            <a:r>
              <a:rPr lang="en-US" sz="1200" dirty="0" err="1">
                <a:latin typeface="Arial" panose="020B0604020202020204" pitchFamily="34" charset="0"/>
              </a:rPr>
              <a:t>Mecmesin</a:t>
            </a:r>
            <a:r>
              <a:rPr lang="en-US" sz="1200" dirty="0">
                <a:latin typeface="Arial" panose="020B0604020202020204" pitchFamily="34" charset="0"/>
              </a:rPr>
              <a:t> Multi Test 2.5-d automatic test stand, and accessories to hold the cap and hose in place. The test stand is set to a fixed speed and path distance to control variability.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381000" y="914400"/>
            <a:ext cx="7924800" cy="3962400"/>
          </a:xfrm>
        </p:spPr>
        <p:txBody>
          <a:bodyPr/>
          <a:lstStyle/>
          <a:p>
            <a:pPr eaLnBrk="1" hangingPunct="1">
              <a:buClrTx/>
              <a:buFont typeface="Wingdings" panose="05000000000000000000" pitchFamily="2" charset="2"/>
              <a:buChar char="§"/>
            </a:pPr>
            <a:r>
              <a:rPr lang="en-US" altLang="en-US" sz="2400" dirty="0" smtClean="0">
                <a:latin typeface="Arial "/>
              </a:rPr>
              <a:t>Reduces friction during assembly</a:t>
            </a:r>
          </a:p>
          <a:p>
            <a:pPr eaLnBrk="1" hangingPunct="1">
              <a:buClrTx/>
              <a:buFont typeface="Wingdings" panose="05000000000000000000" pitchFamily="2" charset="2"/>
              <a:buChar char="§"/>
            </a:pPr>
            <a:r>
              <a:rPr lang="en-US" altLang="en-US" sz="2400" dirty="0" smtClean="0">
                <a:latin typeface="Arial "/>
              </a:rPr>
              <a:t>Improves ergonomics and avoids injuries</a:t>
            </a:r>
          </a:p>
          <a:p>
            <a:pPr eaLnBrk="1" hangingPunct="1">
              <a:buClrTx/>
              <a:buFont typeface="Wingdings" panose="05000000000000000000" pitchFamily="2" charset="2"/>
              <a:buChar char="§"/>
            </a:pPr>
            <a:r>
              <a:rPr lang="en-US" altLang="en-US" sz="2400" dirty="0" smtClean="0">
                <a:latin typeface="Arial "/>
              </a:rPr>
              <a:t>Increases outputs and reduces rejects</a:t>
            </a:r>
          </a:p>
          <a:p>
            <a:pPr eaLnBrk="1" hangingPunct="1">
              <a:buClrTx/>
              <a:buFont typeface="Wingdings" panose="05000000000000000000" pitchFamily="2" charset="2"/>
              <a:buChar char="§"/>
            </a:pPr>
            <a:r>
              <a:rPr lang="en-US" altLang="en-US" sz="2400" dirty="0" smtClean="0">
                <a:latin typeface="Arial "/>
              </a:rPr>
              <a:t>Obtains closer fits</a:t>
            </a:r>
          </a:p>
          <a:p>
            <a:pPr eaLnBrk="1" hangingPunct="1">
              <a:buClrTx/>
              <a:buFont typeface="Wingdings" panose="05000000000000000000" pitchFamily="2" charset="2"/>
              <a:buChar char="§"/>
            </a:pPr>
            <a:r>
              <a:rPr lang="en-US" altLang="en-US" sz="2400" dirty="0" smtClean="0">
                <a:latin typeface="Arial "/>
              </a:rPr>
              <a:t>Safe and economical to use</a:t>
            </a:r>
          </a:p>
          <a:p>
            <a:pPr eaLnBrk="1" hangingPunct="1">
              <a:buClrTx/>
              <a:buFont typeface="Wingdings" panose="05000000000000000000" pitchFamily="2" charset="2"/>
              <a:buChar char="§"/>
            </a:pPr>
            <a:r>
              <a:rPr lang="en-US" altLang="en-US" sz="2400" dirty="0" smtClean="0">
                <a:latin typeface="Arial "/>
              </a:rPr>
              <a:t>Once dry, will not re-lubricate, even in the presence of water</a:t>
            </a:r>
          </a:p>
          <a:p>
            <a:pPr eaLnBrk="1" hangingPunct="1">
              <a:buClrTx/>
              <a:buFont typeface="Wingdings" panose="05000000000000000000" pitchFamily="2" charset="2"/>
              <a:buChar char="§"/>
            </a:pPr>
            <a:r>
              <a:rPr lang="en-US" altLang="en-US" sz="2400" dirty="0" smtClean="0">
                <a:latin typeface="Arial "/>
              </a:rPr>
              <a:t>Compatible with most surfaces</a:t>
            </a:r>
          </a:p>
          <a:p>
            <a:pPr eaLnBrk="1" hangingPunct="1">
              <a:buClrTx/>
              <a:buFont typeface="Wingdings" panose="05000000000000000000" pitchFamily="2" charset="2"/>
              <a:buChar char="§"/>
            </a:pPr>
            <a:r>
              <a:rPr lang="en-US" altLang="en-US" sz="2400" dirty="0" smtClean="0">
                <a:latin typeface="Arial "/>
              </a:rPr>
              <a:t>No petroleum distillates</a:t>
            </a:r>
          </a:p>
          <a:p>
            <a:pPr eaLnBrk="1" hangingPunct="1">
              <a:buClrTx/>
              <a:buFont typeface="Wingdings" panose="05000000000000000000" pitchFamily="2" charset="2"/>
              <a:buChar char="§"/>
            </a:pPr>
            <a:r>
              <a:rPr lang="en-US" altLang="en-US" sz="2400" dirty="0" smtClean="0">
                <a:latin typeface="Arial "/>
              </a:rPr>
              <a:t>No silicon or CFCs</a:t>
            </a:r>
          </a:p>
          <a:p>
            <a:pPr eaLnBrk="1" hangingPunct="1">
              <a:buClrTx/>
              <a:buFont typeface="Wingdings" panose="05000000000000000000" pitchFamily="2" charset="2"/>
              <a:buChar char="§"/>
            </a:pPr>
            <a:r>
              <a:rPr lang="en-US" altLang="en-US" sz="2400" dirty="0" smtClean="0">
                <a:latin typeface="Arial "/>
              </a:rPr>
              <a:t>Ready to use – no need to dilute</a:t>
            </a:r>
          </a:p>
        </p:txBody>
      </p:sp>
      <p:sp>
        <p:nvSpPr>
          <p:cNvPr id="54275" name="Title 1"/>
          <p:cNvSpPr txBox="1">
            <a:spLocks/>
          </p:cNvSpPr>
          <p:nvPr/>
        </p:nvSpPr>
        <p:spPr bwMode="auto">
          <a:xfrm>
            <a:off x="381000" y="457200"/>
            <a:ext cx="861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2400" dirty="0">
                <a:solidFill>
                  <a:srgbClr val="336600"/>
                </a:solidFill>
                <a:latin typeface="Arial Black" panose="020B0A04020102020204" pitchFamily="34" charset="0"/>
              </a:rPr>
              <a:t>Benefits of P-80</a:t>
            </a:r>
            <a:r>
              <a:rPr lang="en-US" altLang="en-US" sz="2400" baseline="30000" dirty="0">
                <a:solidFill>
                  <a:srgbClr val="336600"/>
                </a:solidFill>
                <a:latin typeface="Impact" panose="020B0806030902050204" pitchFamily="34" charset="0"/>
              </a:rPr>
              <a:t>®</a:t>
            </a:r>
            <a:endParaRPr lang="en-US" altLang="en-US" sz="2400" dirty="0">
              <a:solidFill>
                <a:srgbClr val="336600"/>
              </a:solidFill>
              <a:latin typeface="Arial Black" panose="020B0A04020102020204" pitchFamily="34" charset="0"/>
            </a:endParaRPr>
          </a:p>
        </p:txBody>
      </p:sp>
      <p:sp>
        <p:nvSpPr>
          <p:cNvPr id="54276" name="Slide Number Placeholder 6"/>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xon"/>
                <a:cs typeface="Arial" panose="020B0604020202020204" pitchFamily="34" charset="0"/>
              </a:defRPr>
            </a:lvl1pPr>
            <a:lvl2pPr marL="742950" indent="-285750">
              <a:defRPr sz="2400">
                <a:solidFill>
                  <a:schemeClr val="tx1"/>
                </a:solidFill>
                <a:latin typeface="Dixon"/>
                <a:cs typeface="Arial" panose="020B0604020202020204" pitchFamily="34" charset="0"/>
              </a:defRPr>
            </a:lvl2pPr>
            <a:lvl3pPr marL="1143000" indent="-228600">
              <a:defRPr sz="2400">
                <a:solidFill>
                  <a:schemeClr val="tx1"/>
                </a:solidFill>
                <a:latin typeface="Dixon"/>
                <a:cs typeface="Arial" panose="020B0604020202020204" pitchFamily="34" charset="0"/>
              </a:defRPr>
            </a:lvl3pPr>
            <a:lvl4pPr marL="1600200" indent="-228600">
              <a:defRPr sz="2400">
                <a:solidFill>
                  <a:schemeClr val="tx1"/>
                </a:solidFill>
                <a:latin typeface="Dixon"/>
                <a:cs typeface="Arial" panose="020B0604020202020204" pitchFamily="34" charset="0"/>
              </a:defRPr>
            </a:lvl4pPr>
            <a:lvl5pPr marL="2057400" indent="-228600">
              <a:defRPr sz="2400">
                <a:solidFill>
                  <a:schemeClr val="tx1"/>
                </a:solidFill>
                <a:latin typeface="Dixo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Dixo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Dixo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Dixo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Dixon"/>
                <a:cs typeface="Arial" panose="020B0604020202020204" pitchFamily="34" charset="0"/>
              </a:defRPr>
            </a:lvl9pPr>
          </a:lstStyle>
          <a:p>
            <a:fld id="{83B7EF8E-82F0-4FC5-ABB3-B445B55D1EA9}" type="slidenum">
              <a:rPr lang="en-US" altLang="en-US" sz="1200" smtClean="0">
                <a:solidFill>
                  <a:srgbClr val="045C75"/>
                </a:solidFill>
              </a:rPr>
              <a:pPr/>
              <a:t>18</a:t>
            </a:fld>
            <a:endParaRPr lang="en-US" altLang="en-US" sz="1200" smtClean="0">
              <a:solidFill>
                <a:srgbClr val="045C75"/>
              </a:solidFill>
            </a:endParaRPr>
          </a:p>
        </p:txBody>
      </p:sp>
      <p:pic>
        <p:nvPicPr>
          <p:cNvPr id="5427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475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Content Placeholder 2"/>
          <p:cNvSpPr txBox="1">
            <a:spLocks/>
          </p:cNvSpPr>
          <p:nvPr/>
        </p:nvSpPr>
        <p:spPr bwMode="auto">
          <a:xfrm>
            <a:off x="457200" y="16002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20000"/>
              </a:lnSpc>
              <a:spcBef>
                <a:spcPct val="0"/>
              </a:spcBef>
              <a:buFontTx/>
              <a:buNone/>
            </a:pPr>
            <a:endParaRPr lang="en-US" altLang="en-US" sz="1600">
              <a:solidFill>
                <a:schemeClr val="tx2"/>
              </a:solidFill>
            </a:endParaRPr>
          </a:p>
        </p:txBody>
      </p:sp>
      <p:cxnSp>
        <p:nvCxnSpPr>
          <p:cNvPr id="19" name="Straight Connector 18"/>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845"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B2607406-4603-43E7-A22F-4965216844B1}" type="slidenum">
              <a:rPr lang="en-US" altLang="en-US" sz="1200" smtClean="0">
                <a:solidFill>
                  <a:srgbClr val="045C75"/>
                </a:solidFill>
                <a:latin typeface="Dixon"/>
              </a:rPr>
              <a:pPr>
                <a:spcBef>
                  <a:spcPct val="0"/>
                </a:spcBef>
                <a:buClrTx/>
                <a:buSzTx/>
                <a:buFontTx/>
                <a:buNone/>
              </a:pPr>
              <a:t>19</a:t>
            </a:fld>
            <a:endParaRPr lang="en-US" altLang="en-US" sz="1200" smtClean="0">
              <a:solidFill>
                <a:srgbClr val="045C75"/>
              </a:solidFill>
              <a:latin typeface="Dixon"/>
            </a:endParaRPr>
          </a:p>
        </p:txBody>
      </p:sp>
      <p:grpSp>
        <p:nvGrpSpPr>
          <p:cNvPr id="35846" name="Group 29"/>
          <p:cNvGrpSpPr>
            <a:grpSpLocks/>
          </p:cNvGrpSpPr>
          <p:nvPr/>
        </p:nvGrpSpPr>
        <p:grpSpPr bwMode="auto">
          <a:xfrm>
            <a:off x="-457200" y="1052513"/>
            <a:ext cx="9601200" cy="4814887"/>
            <a:chOff x="0" y="1676400"/>
            <a:chExt cx="9144000" cy="4357688"/>
          </a:xfrm>
        </p:grpSpPr>
        <p:pic>
          <p:nvPicPr>
            <p:cNvPr id="35848" name="Picture 12" descr="autoapp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91440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p:nvPr/>
          </p:nvSpPr>
          <p:spPr>
            <a:xfrm>
              <a:off x="6991048" y="2041337"/>
              <a:ext cx="805846" cy="222697"/>
            </a:xfrm>
            <a:prstGeom prst="rect">
              <a:avLst/>
            </a:prstGeom>
            <a:noFill/>
          </p:spPr>
          <p:txBody>
            <a:bodyPr>
              <a:spAutoFit/>
            </a:bodyPr>
            <a:lstStyle/>
            <a:p>
              <a:pPr eaLnBrk="1" hangingPunct="1">
                <a:defRPr/>
              </a:pPr>
              <a:r>
                <a:rPr lang="en-US" sz="1000" b="1" dirty="0">
                  <a:solidFill>
                    <a:schemeClr val="tx1">
                      <a:lumMod val="75000"/>
                      <a:lumOff val="25000"/>
                    </a:schemeClr>
                  </a:solidFill>
                  <a:latin typeface="Calibri" pitchFamily="34" charset="0"/>
                </a:rPr>
                <a:t>WINDOW</a:t>
              </a:r>
            </a:p>
          </p:txBody>
        </p:sp>
        <p:sp>
          <p:nvSpPr>
            <p:cNvPr id="43" name="TextBox 42"/>
            <p:cNvSpPr txBox="1"/>
            <p:nvPr/>
          </p:nvSpPr>
          <p:spPr>
            <a:xfrm>
              <a:off x="5715000" y="2041337"/>
              <a:ext cx="804333" cy="376431"/>
            </a:xfrm>
            <a:prstGeom prst="rect">
              <a:avLst/>
            </a:prstGeom>
            <a:solidFill>
              <a:schemeClr val="bg1"/>
            </a:solidFill>
          </p:spPr>
          <p:txBody>
            <a:bodyPr>
              <a:spAutoFit/>
            </a:bodyPr>
            <a:lstStyle/>
            <a:p>
              <a:pPr algn="ctr" eaLnBrk="1" hangingPunct="1">
                <a:defRPr/>
              </a:pPr>
              <a:r>
                <a:rPr lang="en-US" sz="1050" b="1" dirty="0">
                  <a:solidFill>
                    <a:schemeClr val="tx1">
                      <a:lumMod val="75000"/>
                      <a:lumOff val="25000"/>
                    </a:schemeClr>
                  </a:solidFill>
                  <a:latin typeface="Calibri" pitchFamily="34" charset="0"/>
                </a:rPr>
                <a:t>EXHAUST</a:t>
              </a:r>
            </a:p>
            <a:p>
              <a:pPr algn="ctr" eaLnBrk="1" hangingPunct="1">
                <a:defRPr/>
              </a:pPr>
              <a:r>
                <a:rPr lang="en-US" sz="1050" b="1" dirty="0">
                  <a:solidFill>
                    <a:schemeClr val="tx1">
                      <a:lumMod val="75000"/>
                      <a:lumOff val="25000"/>
                    </a:schemeClr>
                  </a:solidFill>
                  <a:latin typeface="Calibri" pitchFamily="34" charset="0"/>
                </a:rPr>
                <a:t>HANGERS</a:t>
              </a:r>
            </a:p>
          </p:txBody>
        </p:sp>
      </p:grpSp>
      <p:sp>
        <p:nvSpPr>
          <p:cNvPr id="35847" name="Subtitle 2"/>
          <p:cNvSpPr txBox="1">
            <a:spLocks/>
          </p:cNvSpPr>
          <p:nvPr/>
        </p:nvSpPr>
        <p:spPr bwMode="auto">
          <a:xfrm>
            <a:off x="381000" y="304800"/>
            <a:ext cx="8610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Font typeface="Wingdings 2" panose="05020102010507070707" pitchFamily="18" charset="2"/>
              <a:buNone/>
            </a:pPr>
            <a:endParaRPr lang="en-US" altLang="en-US" sz="3200" b="1" dirty="0">
              <a:solidFill>
                <a:srgbClr val="336600"/>
              </a:solidFill>
              <a:latin typeface="Arial Black" panose="020B0A04020102020204" pitchFamily="34" charset="0"/>
            </a:endParaRPr>
          </a:p>
        </p:txBody>
      </p:sp>
      <p:sp>
        <p:nvSpPr>
          <p:cNvPr id="11" name="Subtitle 2"/>
          <p:cNvSpPr txBox="1">
            <a:spLocks/>
          </p:cNvSpPr>
          <p:nvPr/>
        </p:nvSpPr>
        <p:spPr bwMode="auto">
          <a:xfrm>
            <a:off x="381000" y="304800"/>
            <a:ext cx="8915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Font typeface="Wingdings 2" panose="05020102010507070707" pitchFamily="18" charset="2"/>
              <a:buNone/>
            </a:pPr>
            <a:r>
              <a:rPr lang="en-US" altLang="en-US" sz="2400" b="1" dirty="0">
                <a:solidFill>
                  <a:srgbClr val="336600"/>
                </a:solidFill>
                <a:latin typeface="Arial Black" panose="020B0A04020102020204" pitchFamily="34" charset="0"/>
              </a:rPr>
              <a:t>Typical </a:t>
            </a:r>
            <a:r>
              <a:rPr lang="en-US" altLang="en-US" sz="2400" b="1" dirty="0" smtClean="0">
                <a:solidFill>
                  <a:srgbClr val="336600"/>
                </a:solidFill>
                <a:latin typeface="Arial Black" panose="020B0A04020102020204" pitchFamily="34" charset="0"/>
              </a:rPr>
              <a:t>Automotive Assembly </a:t>
            </a:r>
            <a:r>
              <a:rPr lang="en-US" altLang="en-US" sz="2400" b="1" dirty="0">
                <a:solidFill>
                  <a:srgbClr val="336600"/>
                </a:solidFill>
                <a:latin typeface="Arial Black" panose="020B0A04020102020204" pitchFamily="34" charset="0"/>
              </a:rPr>
              <a:t>Applications</a:t>
            </a:r>
          </a:p>
        </p:txBody>
      </p:sp>
    </p:spTree>
    <p:extLst>
      <p:ext uri="{BB962C8B-B14F-4D97-AF65-F5344CB8AC3E}">
        <p14:creationId xmlns:p14="http://schemas.microsoft.com/office/powerpoint/2010/main" val="3297756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txBox="1">
            <a:spLocks/>
          </p:cNvSpPr>
          <p:nvPr/>
        </p:nvSpPr>
        <p:spPr bwMode="auto">
          <a:xfrm>
            <a:off x="381000" y="457200"/>
            <a:ext cx="525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2400">
                <a:solidFill>
                  <a:srgbClr val="336600"/>
                </a:solidFill>
                <a:latin typeface="Arial Black" panose="020B0A04020102020204" pitchFamily="34" charset="0"/>
              </a:rPr>
              <a:t>Company Overview</a:t>
            </a:r>
          </a:p>
        </p:txBody>
      </p:sp>
      <p:sp>
        <p:nvSpPr>
          <p:cNvPr id="17412" name="Content Placeholder 2"/>
          <p:cNvSpPr txBox="1">
            <a:spLocks/>
          </p:cNvSpPr>
          <p:nvPr/>
        </p:nvSpPr>
        <p:spPr bwMode="auto">
          <a:xfrm>
            <a:off x="381000" y="1143000"/>
            <a:ext cx="44958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lnSpc>
                <a:spcPct val="90000"/>
              </a:lnSpc>
              <a:spcBef>
                <a:spcPct val="0"/>
              </a:spcBef>
              <a:buClr>
                <a:schemeClr val="tx2"/>
              </a:buClr>
              <a:buFontTx/>
              <a:buNone/>
            </a:pPr>
            <a:r>
              <a:rPr lang="en-US" altLang="en-US" sz="1800" dirty="0">
                <a:latin typeface="Arial" panose="020B0604020202020204" pitchFamily="34" charset="0"/>
              </a:rPr>
              <a:t>International Products Corporation (IPC), incorporated in 1923, manufactures specialty chemicals.   IPC has over 90 years experience </a:t>
            </a:r>
            <a:r>
              <a:rPr lang="en-US" altLang="en-US" sz="1800" dirty="0" smtClean="0">
                <a:latin typeface="Arial" panose="020B0604020202020204" pitchFamily="34" charset="0"/>
              </a:rPr>
              <a:t>manufacturing and </a:t>
            </a:r>
            <a:r>
              <a:rPr lang="en-US" altLang="en-US" sz="1800" dirty="0">
                <a:latin typeface="Arial" panose="020B0604020202020204" pitchFamily="34" charset="0"/>
              </a:rPr>
              <a:t>selling precision cleaners and formulated lubricants </a:t>
            </a:r>
            <a:r>
              <a:rPr lang="en-US" altLang="en-US" sz="1800" dirty="0" smtClean="0">
                <a:latin typeface="Arial" panose="020B0604020202020204" pitchFamily="34" charset="0"/>
              </a:rPr>
              <a:t>to various industries.</a:t>
            </a:r>
            <a:r>
              <a:rPr lang="en-US" altLang="en-US" sz="1800" dirty="0">
                <a:latin typeface="Arial" panose="020B0604020202020204" pitchFamily="34" charset="0"/>
              </a:rPr>
              <a:t/>
            </a:r>
            <a:br>
              <a:rPr lang="en-US" altLang="en-US" sz="1800" dirty="0">
                <a:latin typeface="Arial" panose="020B0604020202020204" pitchFamily="34" charset="0"/>
              </a:rPr>
            </a:br>
            <a:endParaRPr lang="en-US" altLang="en-US" sz="1800" dirty="0" smtClean="0">
              <a:latin typeface="Arial" panose="020B0604020202020204" pitchFamily="34" charset="0"/>
            </a:endParaRPr>
          </a:p>
          <a:p>
            <a:pPr eaLnBrk="1" hangingPunct="1">
              <a:lnSpc>
                <a:spcPct val="90000"/>
              </a:lnSpc>
              <a:spcBef>
                <a:spcPct val="0"/>
              </a:spcBef>
              <a:buClr>
                <a:schemeClr val="tx2"/>
              </a:buClr>
              <a:buFontTx/>
              <a:buNone/>
            </a:pPr>
            <a:r>
              <a:rPr lang="en-US" altLang="en-US" sz="1800" dirty="0" smtClean="0">
                <a:latin typeface="Arial" panose="020B0604020202020204" pitchFamily="34" charset="0"/>
              </a:rPr>
              <a:t>All </a:t>
            </a:r>
            <a:r>
              <a:rPr lang="en-US" altLang="en-US" sz="1800" dirty="0">
                <a:latin typeface="Arial" panose="020B0604020202020204" pitchFamily="34" charset="0"/>
              </a:rPr>
              <a:t>products are manufactured in the U.S.A. at their New Jersey headquarters and are available worldwide.</a:t>
            </a:r>
            <a:br>
              <a:rPr lang="en-US" altLang="en-US" sz="1800" dirty="0">
                <a:latin typeface="Arial" panose="020B0604020202020204" pitchFamily="34" charset="0"/>
              </a:rPr>
            </a:br>
            <a:r>
              <a:rPr lang="en-US" altLang="en-US" sz="1800" dirty="0">
                <a:latin typeface="Arial" panose="020B0604020202020204" pitchFamily="34" charset="0"/>
              </a:rPr>
              <a:t/>
            </a:r>
            <a:br>
              <a:rPr lang="en-US" altLang="en-US" sz="1800" dirty="0">
                <a:latin typeface="Arial" panose="020B0604020202020204" pitchFamily="34" charset="0"/>
              </a:rPr>
            </a:br>
            <a:r>
              <a:rPr lang="en-US" altLang="en-US" sz="1800" dirty="0">
                <a:latin typeface="Arial" panose="020B0604020202020204" pitchFamily="34" charset="0"/>
              </a:rPr>
              <a:t>International Products Corporation is an </a:t>
            </a:r>
            <a:br>
              <a:rPr lang="en-US" altLang="en-US" sz="1800" dirty="0">
                <a:latin typeface="Arial" panose="020B0604020202020204" pitchFamily="34" charset="0"/>
              </a:rPr>
            </a:br>
            <a:r>
              <a:rPr lang="en-US" altLang="en-US" sz="1800" dirty="0">
                <a:latin typeface="Arial" panose="020B0604020202020204" pitchFamily="34" charset="0"/>
              </a:rPr>
              <a:t>ISO 9001:2008 Certified Company</a:t>
            </a:r>
          </a:p>
          <a:p>
            <a:pPr>
              <a:lnSpc>
                <a:spcPct val="120000"/>
              </a:lnSpc>
              <a:spcBef>
                <a:spcPct val="0"/>
              </a:spcBef>
              <a:buFontTx/>
              <a:buNone/>
            </a:pPr>
            <a:endParaRPr lang="en-US" altLang="en-US" sz="1700" dirty="0">
              <a:solidFill>
                <a:schemeClr val="tx2"/>
              </a:solidFill>
            </a:endParaRPr>
          </a:p>
        </p:txBody>
      </p:sp>
      <p:cxnSp>
        <p:nvCxnSpPr>
          <p:cNvPr id="19" name="Straight Connector 18"/>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descr="building.jpg"/>
          <p:cNvPicPr>
            <a:picLocks noChangeAspect="1"/>
          </p:cNvPicPr>
          <p:nvPr/>
        </p:nvPicPr>
        <p:blipFill>
          <a:blip r:embed="rId4"/>
          <a:stretch>
            <a:fillRect/>
          </a:stretch>
        </p:blipFill>
        <p:spPr bwMode="auto">
          <a:xfrm>
            <a:off x="6018213" y="1143000"/>
            <a:ext cx="2624137" cy="1752600"/>
          </a:xfrm>
          <a:prstGeom prst="rect">
            <a:avLst/>
          </a:prstGeom>
          <a:ln>
            <a:solidFill>
              <a:schemeClr val="accent3"/>
            </a:solidFill>
          </a:ln>
        </p:spPr>
      </p:pic>
      <p:pic>
        <p:nvPicPr>
          <p:cNvPr id="22" name="Picture 5"/>
          <p:cNvPicPr>
            <a:picLocks noChangeAspect="1" noChangeArrowheads="1"/>
          </p:cNvPicPr>
          <p:nvPr/>
        </p:nvPicPr>
        <p:blipFill>
          <a:blip r:embed="rId5"/>
          <a:srcRect/>
          <a:stretch>
            <a:fillRect/>
          </a:stretch>
        </p:blipFill>
        <p:spPr bwMode="auto">
          <a:xfrm>
            <a:off x="4876800" y="3276600"/>
            <a:ext cx="3778250" cy="2209800"/>
          </a:xfrm>
          <a:prstGeom prst="rect">
            <a:avLst/>
          </a:prstGeom>
          <a:noFill/>
          <a:ln w="9525" cap="flat" cmpd="sng">
            <a:solidFill>
              <a:schemeClr val="bg2">
                <a:lumMod val="50000"/>
              </a:schemeClr>
            </a:solidFill>
            <a:prstDash val="solid"/>
            <a:miter lim="800000"/>
            <a:headEnd type="none" w="med" len="med"/>
            <a:tailEnd type="none" w="med" len="med"/>
          </a:ln>
        </p:spPr>
      </p:pic>
      <p:sp>
        <p:nvSpPr>
          <p:cNvPr id="17416"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E6677849-9E72-4277-B4AF-42D61415FE19}" type="slidenum">
              <a:rPr lang="en-US" altLang="en-US" sz="1200" smtClean="0">
                <a:solidFill>
                  <a:srgbClr val="045C75"/>
                </a:solidFill>
                <a:latin typeface="Dixon"/>
              </a:rPr>
              <a:pPr>
                <a:spcBef>
                  <a:spcPct val="0"/>
                </a:spcBef>
                <a:buClrTx/>
                <a:buSzTx/>
                <a:buFontTx/>
                <a:buNone/>
              </a:pPr>
              <a:t>2</a:t>
            </a:fld>
            <a:endParaRPr lang="en-US" altLang="en-US" sz="1200" smtClean="0">
              <a:solidFill>
                <a:srgbClr val="045C75"/>
              </a:solidFill>
              <a:latin typeface="Dixon"/>
            </a:endParaRPr>
          </a:p>
        </p:txBody>
      </p:sp>
      <p:sp>
        <p:nvSpPr>
          <p:cNvPr id="17417" name="Subtitle 2"/>
          <p:cNvSpPr txBox="1">
            <a:spLocks/>
          </p:cNvSpPr>
          <p:nvPr/>
        </p:nvSpPr>
        <p:spPr bwMode="auto">
          <a:xfrm>
            <a:off x="6019800" y="5486400"/>
            <a:ext cx="16906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200" b="1">
                <a:latin typeface="Arial" panose="020B0604020202020204" pitchFamily="34" charset="0"/>
              </a:rPr>
              <a:t>Distributor Locations</a:t>
            </a:r>
          </a:p>
        </p:txBody>
      </p:sp>
      <p:sp>
        <p:nvSpPr>
          <p:cNvPr id="17418" name="Subtitle 2"/>
          <p:cNvSpPr txBox="1">
            <a:spLocks/>
          </p:cNvSpPr>
          <p:nvPr/>
        </p:nvSpPr>
        <p:spPr bwMode="auto">
          <a:xfrm>
            <a:off x="6324600" y="2859088"/>
            <a:ext cx="22050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200" b="1">
                <a:latin typeface="Arial" panose="020B0604020202020204" pitchFamily="34" charset="0"/>
              </a:rPr>
              <a:t>Company Headquarters</a:t>
            </a:r>
          </a:p>
        </p:txBody>
      </p:sp>
      <p:sp>
        <p:nvSpPr>
          <p:cNvPr id="4" name="12-Point Star 3"/>
          <p:cNvSpPr/>
          <p:nvPr/>
        </p:nvSpPr>
        <p:spPr>
          <a:xfrm>
            <a:off x="7589838" y="4381500"/>
            <a:ext cx="96837" cy="84138"/>
          </a:xfrm>
          <a:prstGeom prst="star12">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Content Placeholder 2"/>
          <p:cNvSpPr txBox="1">
            <a:spLocks/>
          </p:cNvSpPr>
          <p:nvPr/>
        </p:nvSpPr>
        <p:spPr bwMode="auto">
          <a:xfrm>
            <a:off x="457200" y="16002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20000"/>
              </a:lnSpc>
              <a:spcBef>
                <a:spcPct val="0"/>
              </a:spcBef>
              <a:buFontTx/>
              <a:buNone/>
            </a:pPr>
            <a:endParaRPr lang="en-US" altLang="en-US" sz="1600">
              <a:solidFill>
                <a:schemeClr val="tx2"/>
              </a:solidFill>
            </a:endParaRPr>
          </a:p>
        </p:txBody>
      </p:sp>
      <p:sp>
        <p:nvSpPr>
          <p:cNvPr id="37892"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6E04655B-76EF-48E9-AF23-DF4D64DC5D09}" type="slidenum">
              <a:rPr lang="en-US" altLang="en-US" sz="1200" smtClean="0">
                <a:solidFill>
                  <a:srgbClr val="045C75"/>
                </a:solidFill>
                <a:latin typeface="Dixon"/>
              </a:rPr>
              <a:pPr>
                <a:spcBef>
                  <a:spcPct val="0"/>
                </a:spcBef>
                <a:buClrTx/>
                <a:buSzTx/>
                <a:buFontTx/>
                <a:buNone/>
              </a:pPr>
              <a:t>20</a:t>
            </a:fld>
            <a:endParaRPr lang="en-US" altLang="en-US" sz="1200" smtClean="0">
              <a:solidFill>
                <a:srgbClr val="045C75"/>
              </a:solidFill>
              <a:latin typeface="Dixon"/>
            </a:endParaRPr>
          </a:p>
        </p:txBody>
      </p:sp>
      <p:sp>
        <p:nvSpPr>
          <p:cNvPr id="37893" name="Subtitle 2"/>
          <p:cNvSpPr txBox="1">
            <a:spLocks/>
          </p:cNvSpPr>
          <p:nvPr/>
        </p:nvSpPr>
        <p:spPr bwMode="auto">
          <a:xfrm>
            <a:off x="381000" y="304800"/>
            <a:ext cx="8915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Font typeface="Wingdings 2" panose="05020102010507070707" pitchFamily="18" charset="2"/>
              <a:buNone/>
            </a:pPr>
            <a:r>
              <a:rPr lang="en-US" altLang="en-US" sz="2400" b="1" dirty="0">
                <a:solidFill>
                  <a:srgbClr val="336600"/>
                </a:solidFill>
                <a:latin typeface="Arial Black" panose="020B0A04020102020204" pitchFamily="34" charset="0"/>
              </a:rPr>
              <a:t>Typical Truck Assembly Applications</a:t>
            </a:r>
          </a:p>
        </p:txBody>
      </p:sp>
      <p:grpSp>
        <p:nvGrpSpPr>
          <p:cNvPr id="37894" name="Group 11"/>
          <p:cNvGrpSpPr>
            <a:grpSpLocks/>
          </p:cNvGrpSpPr>
          <p:nvPr/>
        </p:nvGrpSpPr>
        <p:grpSpPr bwMode="auto">
          <a:xfrm>
            <a:off x="69850" y="838200"/>
            <a:ext cx="8736013" cy="5054600"/>
            <a:chOff x="69850" y="1524000"/>
            <a:chExt cx="8736013" cy="5054600"/>
          </a:xfrm>
        </p:grpSpPr>
        <p:pic>
          <p:nvPicPr>
            <p:cNvPr id="378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13" y="1524000"/>
              <a:ext cx="7142162"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Box 7"/>
            <p:cNvSpPr txBox="1">
              <a:spLocks noChangeArrowheads="1"/>
            </p:cNvSpPr>
            <p:nvPr/>
          </p:nvSpPr>
          <p:spPr bwMode="auto">
            <a:xfrm>
              <a:off x="941389" y="1693863"/>
              <a:ext cx="18176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100" b="1">
                  <a:latin typeface="Dixon"/>
                </a:rPr>
                <a:t>WEATHER SEALS (DOOR, WINDOW, CAB)</a:t>
              </a:r>
            </a:p>
          </p:txBody>
        </p:sp>
        <p:cxnSp>
          <p:nvCxnSpPr>
            <p:cNvPr id="15" name="Straight Connector 14"/>
            <p:cNvCxnSpPr/>
            <p:nvPr/>
          </p:nvCxnSpPr>
          <p:spPr>
            <a:xfrm>
              <a:off x="3243263" y="4976813"/>
              <a:ext cx="1676400" cy="650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899" name="TextBox 10"/>
            <p:cNvSpPr txBox="1">
              <a:spLocks noChangeArrowheads="1"/>
            </p:cNvSpPr>
            <p:nvPr/>
          </p:nvSpPr>
          <p:spPr bwMode="auto">
            <a:xfrm>
              <a:off x="4824412" y="4935538"/>
              <a:ext cx="10398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100" b="1">
                  <a:latin typeface="Dixon"/>
                </a:rPr>
                <a:t>FUEL TANK STRAPS</a:t>
              </a:r>
            </a:p>
          </p:txBody>
        </p:sp>
        <p:cxnSp>
          <p:nvCxnSpPr>
            <p:cNvPr id="17" name="Straight Connector 16"/>
            <p:cNvCxnSpPr/>
            <p:nvPr/>
          </p:nvCxnSpPr>
          <p:spPr>
            <a:xfrm flipV="1">
              <a:off x="3402013" y="4721225"/>
              <a:ext cx="254158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901" name="TextBox 13"/>
            <p:cNvSpPr txBox="1">
              <a:spLocks noChangeArrowheads="1"/>
            </p:cNvSpPr>
            <p:nvPr/>
          </p:nvSpPr>
          <p:spPr bwMode="auto">
            <a:xfrm>
              <a:off x="5883275" y="4602163"/>
              <a:ext cx="10398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100" b="1">
                  <a:latin typeface="Dixon"/>
                </a:rPr>
                <a:t>5</a:t>
              </a:r>
              <a:r>
                <a:rPr lang="en-US" altLang="en-US" sz="1100" b="1" baseline="30000">
                  <a:latin typeface="Dixon"/>
                </a:rPr>
                <a:t>th</a:t>
              </a:r>
              <a:r>
                <a:rPr lang="en-US" altLang="en-US" sz="1100" b="1">
                  <a:latin typeface="Dixon"/>
                </a:rPr>
                <a:t> WHEEL &amp; BUSHINGS</a:t>
              </a:r>
            </a:p>
          </p:txBody>
        </p:sp>
        <p:sp>
          <p:nvSpPr>
            <p:cNvPr id="37902" name="TextBox 14"/>
            <p:cNvSpPr txBox="1">
              <a:spLocks noChangeArrowheads="1"/>
            </p:cNvSpPr>
            <p:nvPr/>
          </p:nvSpPr>
          <p:spPr bwMode="auto">
            <a:xfrm>
              <a:off x="2720975" y="6005513"/>
              <a:ext cx="12842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100" b="1">
                  <a:latin typeface="Dixon"/>
                </a:rPr>
                <a:t>TRANSMISSION COOLER LINES</a:t>
              </a:r>
            </a:p>
          </p:txBody>
        </p:sp>
        <p:sp>
          <p:nvSpPr>
            <p:cNvPr id="37903" name="TextBox 15"/>
            <p:cNvSpPr txBox="1">
              <a:spLocks noChangeArrowheads="1"/>
            </p:cNvSpPr>
            <p:nvPr/>
          </p:nvSpPr>
          <p:spPr bwMode="auto">
            <a:xfrm>
              <a:off x="2797175" y="1825625"/>
              <a:ext cx="12842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100" b="1">
                  <a:latin typeface="Dixon"/>
                </a:rPr>
                <a:t>EXHAUST HANGER ISOLATORS</a:t>
              </a:r>
            </a:p>
          </p:txBody>
        </p:sp>
        <p:sp>
          <p:nvSpPr>
            <p:cNvPr id="37904" name="TextBox 16"/>
            <p:cNvSpPr txBox="1">
              <a:spLocks noChangeArrowheads="1"/>
            </p:cNvSpPr>
            <p:nvPr/>
          </p:nvSpPr>
          <p:spPr bwMode="auto">
            <a:xfrm>
              <a:off x="4278313" y="5991225"/>
              <a:ext cx="12842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100" b="1">
                  <a:latin typeface="Dixon"/>
                </a:rPr>
                <a:t>AIR INTAKE HOSES</a:t>
              </a:r>
            </a:p>
          </p:txBody>
        </p:sp>
        <p:sp>
          <p:nvSpPr>
            <p:cNvPr id="37905" name="TextBox 18"/>
            <p:cNvSpPr txBox="1">
              <a:spLocks noChangeArrowheads="1"/>
            </p:cNvSpPr>
            <p:nvPr/>
          </p:nvSpPr>
          <p:spPr bwMode="auto">
            <a:xfrm>
              <a:off x="7521575" y="4075113"/>
              <a:ext cx="12842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100" b="1">
                  <a:latin typeface="Dixon"/>
                </a:rPr>
                <a:t>TIRE MOUNTING</a:t>
              </a:r>
            </a:p>
          </p:txBody>
        </p:sp>
        <p:sp>
          <p:nvSpPr>
            <p:cNvPr id="37906" name="TextBox 19"/>
            <p:cNvSpPr txBox="1">
              <a:spLocks noChangeArrowheads="1"/>
            </p:cNvSpPr>
            <p:nvPr/>
          </p:nvSpPr>
          <p:spPr bwMode="auto">
            <a:xfrm>
              <a:off x="957263" y="6046788"/>
              <a:ext cx="17637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100" b="1">
                  <a:latin typeface="Dixon"/>
                </a:rPr>
                <a:t>WINDSHIELD WASHER HOSES &amp; PUMPS</a:t>
              </a:r>
            </a:p>
          </p:txBody>
        </p:sp>
        <p:sp>
          <p:nvSpPr>
            <p:cNvPr id="37907" name="TextBox 20"/>
            <p:cNvSpPr txBox="1">
              <a:spLocks noChangeArrowheads="1"/>
            </p:cNvSpPr>
            <p:nvPr/>
          </p:nvSpPr>
          <p:spPr bwMode="auto">
            <a:xfrm>
              <a:off x="69850" y="2801938"/>
              <a:ext cx="125253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100" b="1">
                  <a:latin typeface="Dixon"/>
                </a:rPr>
                <a:t>LUMBAR SUPPORT HOSES</a:t>
              </a:r>
            </a:p>
          </p:txBody>
        </p:sp>
        <p:sp>
          <p:nvSpPr>
            <p:cNvPr id="37908" name="TextBox 21"/>
            <p:cNvSpPr txBox="1">
              <a:spLocks noChangeArrowheads="1"/>
            </p:cNvSpPr>
            <p:nvPr/>
          </p:nvSpPr>
          <p:spPr bwMode="auto">
            <a:xfrm>
              <a:off x="4060825" y="1825625"/>
              <a:ext cx="12842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100" b="1">
                  <a:latin typeface="Dixon"/>
                </a:rPr>
                <a:t>VIBRATION BUSHINGS</a:t>
              </a:r>
            </a:p>
          </p:txBody>
        </p:sp>
        <p:sp>
          <p:nvSpPr>
            <p:cNvPr id="37909" name="TextBox 22"/>
            <p:cNvSpPr txBox="1">
              <a:spLocks noChangeArrowheads="1"/>
            </p:cNvSpPr>
            <p:nvPr/>
          </p:nvSpPr>
          <p:spPr bwMode="auto">
            <a:xfrm>
              <a:off x="7391400" y="4775200"/>
              <a:ext cx="12842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100" b="1">
                  <a:latin typeface="Dixon"/>
                </a:rPr>
                <a:t>SUSPENSION BUSHINGS</a:t>
              </a:r>
            </a:p>
          </p:txBody>
        </p:sp>
        <p:cxnSp>
          <p:nvCxnSpPr>
            <p:cNvPr id="32" name="Straight Connector 31"/>
            <p:cNvCxnSpPr/>
            <p:nvPr/>
          </p:nvCxnSpPr>
          <p:spPr>
            <a:xfrm>
              <a:off x="1965325" y="5110163"/>
              <a:ext cx="1006475" cy="9271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25713" y="5041900"/>
              <a:ext cx="1479550" cy="3254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449513" y="5110163"/>
              <a:ext cx="1905000" cy="9096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4863" y="3346450"/>
              <a:ext cx="642937" cy="178276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57800" y="3706813"/>
              <a:ext cx="2314575" cy="1143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988175" y="3706813"/>
              <a:ext cx="871538" cy="50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78113" y="5041900"/>
              <a:ext cx="1676400" cy="7493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917" name="TextBox 31"/>
            <p:cNvSpPr txBox="1">
              <a:spLocks noChangeArrowheads="1"/>
            </p:cNvSpPr>
            <p:nvPr/>
          </p:nvSpPr>
          <p:spPr bwMode="auto">
            <a:xfrm>
              <a:off x="4278313" y="5686425"/>
              <a:ext cx="25082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100" b="1">
                  <a:latin typeface="Dixon"/>
                </a:rPr>
                <a:t>WIRE HARNESS-PULL</a:t>
              </a:r>
            </a:p>
          </p:txBody>
        </p:sp>
        <p:cxnSp>
          <p:nvCxnSpPr>
            <p:cNvPr id="41" name="Straight Connector 40"/>
            <p:cNvCxnSpPr/>
            <p:nvPr/>
          </p:nvCxnSpPr>
          <p:spPr>
            <a:xfrm flipV="1">
              <a:off x="1530350" y="3300413"/>
              <a:ext cx="76200" cy="1828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20713" y="5367338"/>
              <a:ext cx="701675" cy="4222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920" name="TextBox 34"/>
            <p:cNvSpPr txBox="1">
              <a:spLocks noChangeArrowheads="1"/>
            </p:cNvSpPr>
            <p:nvPr/>
          </p:nvSpPr>
          <p:spPr bwMode="auto">
            <a:xfrm>
              <a:off x="173038" y="5732463"/>
              <a:ext cx="7953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100" b="1">
                  <a:latin typeface="Dixon"/>
                </a:rPr>
                <a:t>BRAKE </a:t>
              </a:r>
              <a:br>
                <a:rPr lang="en-US" altLang="en-US" sz="1100" b="1">
                  <a:latin typeface="Dixon"/>
                </a:rPr>
              </a:br>
              <a:r>
                <a:rPr lang="en-US" altLang="en-US" sz="1100" b="1">
                  <a:latin typeface="Dixon"/>
                </a:rPr>
                <a:t>LINES</a:t>
              </a:r>
            </a:p>
          </p:txBody>
        </p:sp>
        <p:sp>
          <p:nvSpPr>
            <p:cNvPr id="37921" name="TextBox 35"/>
            <p:cNvSpPr txBox="1">
              <a:spLocks noChangeArrowheads="1"/>
            </p:cNvSpPr>
            <p:nvPr/>
          </p:nvSpPr>
          <p:spPr bwMode="auto">
            <a:xfrm>
              <a:off x="958850" y="2933700"/>
              <a:ext cx="1143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100" b="1">
                  <a:latin typeface="Dixon"/>
                </a:rPr>
                <a:t>HEATER </a:t>
              </a:r>
              <a:br>
                <a:rPr lang="en-US" altLang="en-US" sz="1100" b="1">
                  <a:latin typeface="Dixon"/>
                </a:rPr>
              </a:br>
              <a:r>
                <a:rPr lang="en-US" altLang="en-US" sz="1100" b="1">
                  <a:latin typeface="Dixon"/>
                </a:rPr>
                <a:t>HOSE</a:t>
              </a:r>
            </a:p>
          </p:txBody>
        </p:sp>
        <p:cxnSp>
          <p:nvCxnSpPr>
            <p:cNvPr id="47" name="Straight Connector 46"/>
            <p:cNvCxnSpPr/>
            <p:nvPr/>
          </p:nvCxnSpPr>
          <p:spPr>
            <a:xfrm>
              <a:off x="1882775" y="2125663"/>
              <a:ext cx="82550" cy="237966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882775" y="2125663"/>
              <a:ext cx="795338" cy="253206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62338" y="2403475"/>
              <a:ext cx="500062" cy="20161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608513" y="2187575"/>
              <a:ext cx="420687" cy="15192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IMG00646-20110913-1449.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5614736" y="88232"/>
            <a:ext cx="3048000" cy="632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3682848">
            <a:off x="3906995" y="4121831"/>
            <a:ext cx="455122" cy="1898155"/>
          </a:xfrm>
          <a:prstGeom prst="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1" name="Content Placeholder 2"/>
          <p:cNvSpPr txBox="1">
            <a:spLocks/>
          </p:cNvSpPr>
          <p:nvPr/>
        </p:nvSpPr>
        <p:spPr bwMode="auto">
          <a:xfrm>
            <a:off x="457200" y="16002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20000"/>
              </a:lnSpc>
              <a:spcBef>
                <a:spcPct val="0"/>
              </a:spcBef>
              <a:buFontTx/>
              <a:buNone/>
            </a:pPr>
            <a:endParaRPr lang="en-US" altLang="en-US" sz="1600">
              <a:solidFill>
                <a:schemeClr val="tx2"/>
              </a:solidFill>
            </a:endParaRPr>
          </a:p>
        </p:txBody>
      </p:sp>
      <p:sp>
        <p:nvSpPr>
          <p:cNvPr id="37892"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6E04655B-76EF-48E9-AF23-DF4D64DC5D09}" type="slidenum">
              <a:rPr lang="en-US" altLang="en-US" sz="1200" smtClean="0">
                <a:solidFill>
                  <a:schemeClr val="bg1"/>
                </a:solidFill>
                <a:latin typeface="Dixon"/>
              </a:rPr>
              <a:pPr>
                <a:spcBef>
                  <a:spcPct val="0"/>
                </a:spcBef>
                <a:buClrTx/>
                <a:buSzTx/>
                <a:buFontTx/>
                <a:buNone/>
              </a:pPr>
              <a:t>21</a:t>
            </a:fld>
            <a:endParaRPr lang="en-US" altLang="en-US" sz="1200" dirty="0" smtClean="0">
              <a:solidFill>
                <a:schemeClr val="bg1"/>
              </a:solidFill>
              <a:latin typeface="Dixon"/>
            </a:endParaRPr>
          </a:p>
        </p:txBody>
      </p:sp>
      <p:sp>
        <p:nvSpPr>
          <p:cNvPr id="18" name="TextBox 17"/>
          <p:cNvSpPr txBox="1"/>
          <p:nvPr/>
        </p:nvSpPr>
        <p:spPr>
          <a:xfrm>
            <a:off x="5867400" y="4495800"/>
            <a:ext cx="3200400" cy="707886"/>
          </a:xfrm>
          <a:prstGeom prst="rect">
            <a:avLst/>
          </a:prstGeom>
          <a:noFill/>
        </p:spPr>
        <p:txBody>
          <a:bodyPr wrap="square" rtlCol="0">
            <a:spAutoFit/>
          </a:bodyPr>
          <a:lstStyle/>
          <a:p>
            <a:pPr>
              <a:buFont typeface="Arial" pitchFamily="34" charset="0"/>
              <a:buChar char="•"/>
            </a:pPr>
            <a:r>
              <a:rPr lang="en-US" sz="2000" b="1" dirty="0" smtClean="0">
                <a:solidFill>
                  <a:schemeClr val="tx2"/>
                </a:solidFill>
              </a:rPr>
              <a:t> BOOT ASSEMBLY</a:t>
            </a:r>
          </a:p>
          <a:p>
            <a:pPr>
              <a:buFont typeface="Arial" pitchFamily="34" charset="0"/>
              <a:buChar char="•"/>
            </a:pPr>
            <a:r>
              <a:rPr lang="en-US" sz="2000" b="1" dirty="0" smtClean="0">
                <a:solidFill>
                  <a:schemeClr val="tx2"/>
                </a:solidFill>
              </a:rPr>
              <a:t> DRIVE SHAFT</a:t>
            </a:r>
          </a:p>
        </p:txBody>
      </p:sp>
      <p:pic>
        <p:nvPicPr>
          <p:cNvPr id="19" name="Picture 18" descr="IMG00645-20110913-1449.jpg"/>
          <p:cNvPicPr>
            <a:picLocks noChangeAspect="1"/>
          </p:cNvPicPr>
          <p:nvPr/>
        </p:nvPicPr>
        <p:blipFill>
          <a:blip r:embed="rId4" cstate="print"/>
          <a:stretch>
            <a:fillRect/>
          </a:stretch>
        </p:blipFill>
        <p:spPr>
          <a:xfrm>
            <a:off x="5816592" y="304800"/>
            <a:ext cx="2641600" cy="1981200"/>
          </a:xfrm>
          <a:prstGeom prst="rect">
            <a:avLst/>
          </a:prstGeom>
        </p:spPr>
      </p:pic>
      <p:sp>
        <p:nvSpPr>
          <p:cNvPr id="2" name="TextBox 1"/>
          <p:cNvSpPr txBox="1"/>
          <p:nvPr/>
        </p:nvSpPr>
        <p:spPr>
          <a:xfrm>
            <a:off x="457200" y="304800"/>
            <a:ext cx="4724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latin typeface="Arial Black" panose="020B0A04020102020204" pitchFamily="34" charset="0"/>
                <a:cs typeface="Arial" panose="020B0604020202020204" pitchFamily="34" charset="0"/>
              </a:rPr>
              <a:t>Typical Rubber Assemblies</a:t>
            </a:r>
            <a:endParaRPr lang="en-US" sz="20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07713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00650-20110913-1500.jpg"/>
          <p:cNvPicPr>
            <a:picLocks noChangeAspect="1"/>
          </p:cNvPicPr>
          <p:nvPr/>
        </p:nvPicPr>
        <p:blipFill>
          <a:blip r:embed="rId3" cstate="print"/>
          <a:stretch>
            <a:fillRect/>
          </a:stretch>
        </p:blipFill>
        <p:spPr>
          <a:xfrm>
            <a:off x="0" y="0"/>
            <a:ext cx="9144000" cy="6858000"/>
          </a:xfrm>
          <a:prstGeom prst="rect">
            <a:avLst/>
          </a:prstGeom>
        </p:spPr>
      </p:pic>
      <p:sp>
        <p:nvSpPr>
          <p:cNvPr id="3" name="Down Arrow 2"/>
          <p:cNvSpPr/>
          <p:nvPr/>
        </p:nvSpPr>
        <p:spPr>
          <a:xfrm rot="14487931">
            <a:off x="2340293" y="3118622"/>
            <a:ext cx="942340" cy="1898155"/>
          </a:xfrm>
          <a:prstGeom prst="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p:cNvSpPr>
            <a:spLocks noGrp="1"/>
          </p:cNvSpPr>
          <p:nvPr>
            <p:ph type="sldNum" sz="quarter" idx="12"/>
          </p:nvPr>
        </p:nvSpPr>
        <p:spPr bwMode="auto">
          <a:xfrm>
            <a:off x="7620000" y="6415088"/>
            <a:ext cx="1219200" cy="428625"/>
          </a:xfrm>
          <a:noFill/>
          <a:ln>
            <a:miter lim="800000"/>
            <a:headEnd/>
            <a:tailEnd/>
          </a:ln>
        </p:spPr>
        <p:txBody>
          <a:bodyPr wrap="square" numCol="1" anchorCtr="0" compatLnSpc="1">
            <a:prstTxWarp prst="textNoShape">
              <a:avLst/>
            </a:prstTxWarp>
          </a:bodyPr>
          <a:lstStyle/>
          <a:p>
            <a:fld id="{302D5176-12C7-4DFF-88EE-FCA958A8C132}" type="slidenum">
              <a:rPr lang="en-US" b="1" smtClean="0">
                <a:solidFill>
                  <a:schemeClr val="bg1"/>
                </a:solidFill>
                <a:latin typeface="Arial" charset="0"/>
              </a:rPr>
              <a:pPr/>
              <a:t>22</a:t>
            </a:fld>
            <a:endParaRPr lang="en-US" b="1" dirty="0" smtClean="0">
              <a:solidFill>
                <a:schemeClr val="bg1"/>
              </a:solidFill>
              <a:latin typeface="Arial" charset="0"/>
            </a:endParaRPr>
          </a:p>
        </p:txBody>
      </p:sp>
      <p:sp>
        <p:nvSpPr>
          <p:cNvPr id="18" name="Rectangle 17"/>
          <p:cNvSpPr/>
          <p:nvPr/>
        </p:nvSpPr>
        <p:spPr>
          <a:xfrm>
            <a:off x="5614736" y="88232"/>
            <a:ext cx="3048000" cy="632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67400" y="4495800"/>
            <a:ext cx="3200400" cy="1200329"/>
          </a:xfrm>
          <a:prstGeom prst="rect">
            <a:avLst/>
          </a:prstGeom>
          <a:noFill/>
        </p:spPr>
        <p:txBody>
          <a:bodyPr wrap="square" rtlCol="0">
            <a:spAutoFit/>
          </a:bodyPr>
          <a:lstStyle/>
          <a:p>
            <a:pPr>
              <a:buFont typeface="Arial" pitchFamily="34" charset="0"/>
              <a:buChar char="•"/>
            </a:pPr>
            <a:r>
              <a:rPr lang="en-US" sz="2400" b="1" dirty="0" smtClean="0">
                <a:solidFill>
                  <a:schemeClr val="tx2"/>
                </a:solidFill>
              </a:rPr>
              <a:t>SEAL ASSEMBLY</a:t>
            </a:r>
          </a:p>
          <a:p>
            <a:pPr lvl="1">
              <a:buFont typeface="Arial" pitchFamily="34" charset="0"/>
              <a:buChar char="•"/>
            </a:pPr>
            <a:r>
              <a:rPr lang="en-US" sz="2400" b="1" dirty="0" smtClean="0">
                <a:solidFill>
                  <a:schemeClr val="tx2"/>
                </a:solidFill>
              </a:rPr>
              <a:t> Drive shaft</a:t>
            </a:r>
          </a:p>
          <a:p>
            <a:pPr lvl="1">
              <a:buFont typeface="Arial" pitchFamily="34" charset="0"/>
              <a:buChar char="•"/>
            </a:pPr>
            <a:r>
              <a:rPr lang="en-US" sz="2400" b="1" dirty="0" smtClean="0">
                <a:solidFill>
                  <a:schemeClr val="tx2"/>
                </a:solidFill>
              </a:rPr>
              <a:t> Axle</a:t>
            </a:r>
          </a:p>
        </p:txBody>
      </p:sp>
      <p:pic>
        <p:nvPicPr>
          <p:cNvPr id="16" name="Picture 15" descr="IMG00649-20110913-1500.jpg"/>
          <p:cNvPicPr>
            <a:picLocks noChangeAspect="1"/>
          </p:cNvPicPr>
          <p:nvPr/>
        </p:nvPicPr>
        <p:blipFill>
          <a:blip r:embed="rId4" cstate="print"/>
          <a:stretch>
            <a:fillRect/>
          </a:stretch>
        </p:blipFill>
        <p:spPr>
          <a:xfrm>
            <a:off x="5807240" y="304800"/>
            <a:ext cx="2650960" cy="1988220"/>
          </a:xfrm>
          <a:prstGeom prst="rect">
            <a:avLst/>
          </a:prstGeom>
        </p:spPr>
      </p:pic>
      <p:pic>
        <p:nvPicPr>
          <p:cNvPr id="19" name="Picture 18" descr="dscn0091-drive shaft.jpg"/>
          <p:cNvPicPr>
            <a:picLocks noChangeAspect="1"/>
          </p:cNvPicPr>
          <p:nvPr/>
        </p:nvPicPr>
        <p:blipFill>
          <a:blip r:embed="rId5" cstate="print"/>
          <a:stretch>
            <a:fillRect/>
          </a:stretch>
        </p:blipFill>
        <p:spPr>
          <a:xfrm>
            <a:off x="5819272" y="2430068"/>
            <a:ext cx="2642936" cy="2041668"/>
          </a:xfrm>
          <a:prstGeom prst="rect">
            <a:avLst/>
          </a:prstGeom>
        </p:spPr>
      </p:pic>
      <p:sp>
        <p:nvSpPr>
          <p:cNvPr id="10" name="TextBox 9"/>
          <p:cNvSpPr txBox="1"/>
          <p:nvPr/>
        </p:nvSpPr>
        <p:spPr>
          <a:xfrm>
            <a:off x="457200" y="304800"/>
            <a:ext cx="4724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latin typeface="Arial Black" panose="020B0A04020102020204" pitchFamily="34" charset="0"/>
                <a:cs typeface="Arial" panose="020B0604020202020204" pitchFamily="34" charset="0"/>
              </a:rPr>
              <a:t>Typical Rubber Assemblies</a:t>
            </a:r>
            <a:endParaRPr lang="en-US" sz="20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64948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MG00640-20110913-1411.jpg"/>
          <p:cNvPicPr>
            <a:picLocks noChangeAspect="1"/>
          </p:cNvPicPr>
          <p:nvPr/>
        </p:nvPicPr>
        <p:blipFill>
          <a:blip r:embed="rId3" cstate="print"/>
          <a:stretch>
            <a:fillRect/>
          </a:stretch>
        </p:blipFill>
        <p:spPr>
          <a:xfrm>
            <a:off x="0" y="0"/>
            <a:ext cx="9144000" cy="6858000"/>
          </a:xfrm>
          <a:prstGeom prst="rect">
            <a:avLst/>
          </a:prstGeom>
        </p:spPr>
      </p:pic>
      <p:sp>
        <p:nvSpPr>
          <p:cNvPr id="7" name="Slide Number Placeholder 6"/>
          <p:cNvSpPr>
            <a:spLocks noGrp="1"/>
          </p:cNvSpPr>
          <p:nvPr>
            <p:ph type="sldNum" sz="quarter" idx="12"/>
          </p:nvPr>
        </p:nvSpPr>
        <p:spPr bwMode="auto">
          <a:xfrm>
            <a:off x="7620000" y="6415088"/>
            <a:ext cx="1219200" cy="428625"/>
          </a:xfrm>
          <a:noFill/>
          <a:ln>
            <a:miter lim="800000"/>
            <a:headEnd/>
            <a:tailEnd/>
          </a:ln>
        </p:spPr>
        <p:txBody>
          <a:bodyPr wrap="square" numCol="1" anchorCtr="0" compatLnSpc="1">
            <a:prstTxWarp prst="textNoShape">
              <a:avLst/>
            </a:prstTxWarp>
          </a:bodyPr>
          <a:lstStyle/>
          <a:p>
            <a:fld id="{302D5176-12C7-4DFF-88EE-FCA958A8C132}" type="slidenum">
              <a:rPr lang="en-US" b="1" smtClean="0">
                <a:solidFill>
                  <a:schemeClr val="bg1"/>
                </a:solidFill>
                <a:latin typeface="Arial" charset="0"/>
              </a:rPr>
              <a:pPr/>
              <a:t>23</a:t>
            </a:fld>
            <a:endParaRPr lang="en-US" b="1" smtClean="0">
              <a:solidFill>
                <a:schemeClr val="bg1"/>
              </a:solidFill>
              <a:latin typeface="Arial" charset="0"/>
            </a:endParaRPr>
          </a:p>
        </p:txBody>
      </p:sp>
      <p:sp>
        <p:nvSpPr>
          <p:cNvPr id="15" name="Rectangle 14"/>
          <p:cNvSpPr/>
          <p:nvPr/>
        </p:nvSpPr>
        <p:spPr>
          <a:xfrm>
            <a:off x="5614736" y="88232"/>
            <a:ext cx="3048000" cy="632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67400" y="4495800"/>
            <a:ext cx="3200400" cy="1569660"/>
          </a:xfrm>
          <a:prstGeom prst="rect">
            <a:avLst/>
          </a:prstGeom>
          <a:noFill/>
        </p:spPr>
        <p:txBody>
          <a:bodyPr wrap="square" rtlCol="0">
            <a:spAutoFit/>
          </a:bodyPr>
          <a:lstStyle/>
          <a:p>
            <a:pPr>
              <a:buFont typeface="Arial" pitchFamily="34" charset="0"/>
              <a:buChar char="•"/>
            </a:pPr>
            <a:r>
              <a:rPr lang="en-US" sz="2400" b="1" dirty="0" smtClean="0">
                <a:solidFill>
                  <a:schemeClr val="tx2"/>
                </a:solidFill>
              </a:rPr>
              <a:t>  HOSE FITTINGS</a:t>
            </a:r>
          </a:p>
          <a:p>
            <a:pPr lvl="1">
              <a:buFont typeface="Arial" pitchFamily="34" charset="0"/>
              <a:buChar char="•"/>
            </a:pPr>
            <a:r>
              <a:rPr lang="en-US" sz="2400" b="1" dirty="0" smtClean="0">
                <a:solidFill>
                  <a:schemeClr val="tx2"/>
                </a:solidFill>
              </a:rPr>
              <a:t> Radiator</a:t>
            </a:r>
          </a:p>
          <a:p>
            <a:pPr lvl="1">
              <a:buFont typeface="Arial" pitchFamily="34" charset="0"/>
              <a:buChar char="•"/>
            </a:pPr>
            <a:r>
              <a:rPr lang="en-US" sz="2400" b="1" dirty="0" smtClean="0">
                <a:solidFill>
                  <a:schemeClr val="tx2"/>
                </a:solidFill>
              </a:rPr>
              <a:t> Cooler</a:t>
            </a:r>
          </a:p>
          <a:p>
            <a:pPr lvl="1">
              <a:buFont typeface="Arial" pitchFamily="34" charset="0"/>
              <a:buChar char="•"/>
            </a:pPr>
            <a:r>
              <a:rPr lang="en-US" sz="2400" b="1" dirty="0" smtClean="0">
                <a:solidFill>
                  <a:schemeClr val="tx2"/>
                </a:solidFill>
              </a:rPr>
              <a:t> Fluid lines</a:t>
            </a:r>
          </a:p>
        </p:txBody>
      </p:sp>
      <p:pic>
        <p:nvPicPr>
          <p:cNvPr id="20" name="Picture 19" descr="IMG00641-20110913-1411.jpg"/>
          <p:cNvPicPr>
            <a:picLocks noChangeAspect="1"/>
          </p:cNvPicPr>
          <p:nvPr/>
        </p:nvPicPr>
        <p:blipFill>
          <a:blip r:embed="rId4" cstate="print"/>
          <a:stretch>
            <a:fillRect/>
          </a:stretch>
        </p:blipFill>
        <p:spPr>
          <a:xfrm>
            <a:off x="5788528" y="2362200"/>
            <a:ext cx="2641600" cy="1981200"/>
          </a:xfrm>
          <a:prstGeom prst="rect">
            <a:avLst/>
          </a:prstGeom>
        </p:spPr>
      </p:pic>
      <p:pic>
        <p:nvPicPr>
          <p:cNvPr id="23" name="Picture 2"/>
          <p:cNvPicPr>
            <a:picLocks noChangeAspect="1" noChangeArrowheads="1"/>
          </p:cNvPicPr>
          <p:nvPr/>
        </p:nvPicPr>
        <p:blipFill>
          <a:blip r:embed="rId5" cstate="print"/>
          <a:stretch>
            <a:fillRect/>
          </a:stretch>
        </p:blipFill>
        <p:spPr bwMode="auto">
          <a:xfrm>
            <a:off x="5791200" y="228600"/>
            <a:ext cx="2641600" cy="1981200"/>
          </a:xfrm>
          <a:prstGeom prst="rect">
            <a:avLst/>
          </a:prstGeom>
          <a:noFill/>
          <a:ln w="9525">
            <a:noFill/>
            <a:miter lim="800000"/>
            <a:headEnd/>
            <a:tailEnd/>
          </a:ln>
          <a:effectLst/>
        </p:spPr>
      </p:pic>
      <p:pic>
        <p:nvPicPr>
          <p:cNvPr id="24" name="Picture 23" descr="coolant hose.jpg"/>
          <p:cNvPicPr>
            <a:picLocks noChangeAspect="1"/>
          </p:cNvPicPr>
          <p:nvPr/>
        </p:nvPicPr>
        <p:blipFill>
          <a:blip r:embed="rId6" cstate="print"/>
          <a:stretch>
            <a:fillRect/>
          </a:stretch>
        </p:blipFill>
        <p:spPr>
          <a:xfrm>
            <a:off x="457200" y="4343400"/>
            <a:ext cx="2336800" cy="1752600"/>
          </a:xfrm>
          <a:prstGeom prst="rect">
            <a:avLst/>
          </a:prstGeom>
          <a:ln w="57150">
            <a:solidFill>
              <a:schemeClr val="bg1"/>
            </a:solidFill>
          </a:ln>
        </p:spPr>
      </p:pic>
      <p:sp>
        <p:nvSpPr>
          <p:cNvPr id="10" name="TextBox 9"/>
          <p:cNvSpPr txBox="1"/>
          <p:nvPr/>
        </p:nvSpPr>
        <p:spPr>
          <a:xfrm>
            <a:off x="457200" y="304800"/>
            <a:ext cx="4724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latin typeface="Arial Black" panose="020B0A04020102020204" pitchFamily="34" charset="0"/>
                <a:cs typeface="Arial" panose="020B0604020202020204" pitchFamily="34" charset="0"/>
              </a:rPr>
              <a:t>Typical Rubber Assemblies</a:t>
            </a:r>
            <a:endParaRPr lang="en-US" sz="20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027064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G00655-20110913-1503.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1524000" y="4648200"/>
            <a:ext cx="1676400" cy="584775"/>
          </a:xfrm>
          <a:prstGeom prst="rect">
            <a:avLst/>
          </a:prstGeom>
          <a:noFill/>
        </p:spPr>
        <p:txBody>
          <a:bodyPr wrap="square" rtlCol="0">
            <a:spAutoFit/>
          </a:bodyPr>
          <a:lstStyle/>
          <a:p>
            <a:pPr algn="ctr"/>
            <a:r>
              <a:rPr lang="en-US" sz="3200" b="1" dirty="0" smtClean="0">
                <a:solidFill>
                  <a:schemeClr val="bg1"/>
                </a:solidFill>
              </a:rPr>
              <a:t>SEALS</a:t>
            </a:r>
            <a:endParaRPr lang="en-US" sz="3200" b="1" dirty="0">
              <a:solidFill>
                <a:schemeClr val="bg1"/>
              </a:solidFill>
            </a:endParaRPr>
          </a:p>
        </p:txBody>
      </p:sp>
      <p:sp>
        <p:nvSpPr>
          <p:cNvPr id="4" name="Down Arrow 3"/>
          <p:cNvSpPr/>
          <p:nvPr/>
        </p:nvSpPr>
        <p:spPr>
          <a:xfrm rot="13427313">
            <a:off x="2202719" y="3645331"/>
            <a:ext cx="632773" cy="1114761"/>
          </a:xfrm>
          <a:prstGeom prst="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p:cNvSpPr>
            <a:spLocks noGrp="1"/>
          </p:cNvSpPr>
          <p:nvPr>
            <p:ph type="sldNum" sz="quarter" idx="12"/>
          </p:nvPr>
        </p:nvSpPr>
        <p:spPr bwMode="auto">
          <a:xfrm>
            <a:off x="7620000" y="6415088"/>
            <a:ext cx="1219200" cy="428625"/>
          </a:xfrm>
          <a:noFill/>
          <a:ln>
            <a:miter lim="800000"/>
            <a:headEnd/>
            <a:tailEnd/>
          </a:ln>
        </p:spPr>
        <p:txBody>
          <a:bodyPr wrap="square" numCol="1" anchorCtr="0" compatLnSpc="1">
            <a:prstTxWarp prst="textNoShape">
              <a:avLst/>
            </a:prstTxWarp>
          </a:bodyPr>
          <a:lstStyle/>
          <a:p>
            <a:fld id="{302D5176-12C7-4DFF-88EE-FCA958A8C132}" type="slidenum">
              <a:rPr lang="en-US" b="1" smtClean="0">
                <a:solidFill>
                  <a:schemeClr val="bg1"/>
                </a:solidFill>
                <a:latin typeface="Arial" charset="0"/>
              </a:rPr>
              <a:pPr/>
              <a:t>24</a:t>
            </a:fld>
            <a:endParaRPr lang="en-US" b="1" smtClean="0">
              <a:solidFill>
                <a:schemeClr val="bg1"/>
              </a:solidFill>
              <a:latin typeface="Arial" charset="0"/>
            </a:endParaRPr>
          </a:p>
        </p:txBody>
      </p:sp>
      <p:sp>
        <p:nvSpPr>
          <p:cNvPr id="11" name="Rectangle 10"/>
          <p:cNvSpPr/>
          <p:nvPr/>
        </p:nvSpPr>
        <p:spPr>
          <a:xfrm>
            <a:off x="5614736" y="88232"/>
            <a:ext cx="3048000" cy="632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MG00653-20110913-1502.jpg"/>
          <p:cNvPicPr>
            <a:picLocks noChangeAspect="1"/>
          </p:cNvPicPr>
          <p:nvPr/>
        </p:nvPicPr>
        <p:blipFill>
          <a:blip r:embed="rId4" cstate="print"/>
          <a:stretch>
            <a:fillRect/>
          </a:stretch>
        </p:blipFill>
        <p:spPr>
          <a:xfrm>
            <a:off x="5791200" y="2362200"/>
            <a:ext cx="2667000" cy="2000250"/>
          </a:xfrm>
          <a:prstGeom prst="rect">
            <a:avLst/>
          </a:prstGeom>
        </p:spPr>
      </p:pic>
      <p:sp>
        <p:nvSpPr>
          <p:cNvPr id="13" name="TextBox 12"/>
          <p:cNvSpPr txBox="1"/>
          <p:nvPr/>
        </p:nvSpPr>
        <p:spPr>
          <a:xfrm>
            <a:off x="5638800" y="4495800"/>
            <a:ext cx="3200400" cy="1323439"/>
          </a:xfrm>
          <a:prstGeom prst="rect">
            <a:avLst/>
          </a:prstGeom>
          <a:noFill/>
        </p:spPr>
        <p:txBody>
          <a:bodyPr wrap="square" rtlCol="0">
            <a:spAutoFit/>
          </a:bodyPr>
          <a:lstStyle/>
          <a:p>
            <a:pPr>
              <a:buFont typeface="Arial" pitchFamily="34" charset="0"/>
              <a:buChar char="•"/>
            </a:pPr>
            <a:r>
              <a:rPr lang="en-US" sz="2000" b="1" dirty="0" smtClean="0">
                <a:solidFill>
                  <a:schemeClr val="tx2"/>
                </a:solidFill>
              </a:rPr>
              <a:t>  DOOR SEALS</a:t>
            </a:r>
          </a:p>
          <a:p>
            <a:pPr>
              <a:buFont typeface="Arial" pitchFamily="34" charset="0"/>
              <a:buChar char="•"/>
            </a:pPr>
            <a:r>
              <a:rPr lang="en-US" sz="2000" b="1" dirty="0" smtClean="0">
                <a:solidFill>
                  <a:schemeClr val="tx2"/>
                </a:solidFill>
              </a:rPr>
              <a:t>  TRUNK SEALS</a:t>
            </a:r>
          </a:p>
          <a:p>
            <a:pPr>
              <a:buFont typeface="Arial" pitchFamily="34" charset="0"/>
              <a:buChar char="•"/>
            </a:pPr>
            <a:r>
              <a:rPr lang="en-US" sz="2000" b="1" dirty="0" smtClean="0">
                <a:solidFill>
                  <a:schemeClr val="tx2"/>
                </a:solidFill>
              </a:rPr>
              <a:t>  WINDOW SEALS</a:t>
            </a:r>
          </a:p>
          <a:p>
            <a:pPr>
              <a:buFont typeface="Arial" pitchFamily="34" charset="0"/>
              <a:buChar char="•"/>
            </a:pPr>
            <a:r>
              <a:rPr lang="en-US" sz="2000" b="1" dirty="0" smtClean="0">
                <a:solidFill>
                  <a:schemeClr val="tx2"/>
                </a:solidFill>
              </a:rPr>
              <a:t>  WEATHER STRIPING</a:t>
            </a:r>
            <a:endParaRPr lang="en-US" sz="2000" b="1" dirty="0">
              <a:solidFill>
                <a:schemeClr val="tx2"/>
              </a:solidFill>
            </a:endParaRPr>
          </a:p>
        </p:txBody>
      </p:sp>
      <p:pic>
        <p:nvPicPr>
          <p:cNvPr id="14" name="Picture 13" descr="IMG00647-20110913-1449.jpg"/>
          <p:cNvPicPr>
            <a:picLocks noChangeAspect="1"/>
          </p:cNvPicPr>
          <p:nvPr/>
        </p:nvPicPr>
        <p:blipFill>
          <a:blip r:embed="rId5" cstate="print"/>
          <a:stretch>
            <a:fillRect/>
          </a:stretch>
        </p:blipFill>
        <p:spPr>
          <a:xfrm>
            <a:off x="5791200" y="228600"/>
            <a:ext cx="2667000" cy="2000250"/>
          </a:xfrm>
          <a:prstGeom prst="rect">
            <a:avLst/>
          </a:prstGeom>
        </p:spPr>
      </p:pic>
      <p:sp>
        <p:nvSpPr>
          <p:cNvPr id="10" name="TextBox 9"/>
          <p:cNvSpPr txBox="1"/>
          <p:nvPr/>
        </p:nvSpPr>
        <p:spPr>
          <a:xfrm>
            <a:off x="457200" y="304800"/>
            <a:ext cx="4724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latin typeface="Arial Black" panose="020B0A04020102020204" pitchFamily="34" charset="0"/>
                <a:cs typeface="Arial" panose="020B0604020202020204" pitchFamily="34" charset="0"/>
              </a:rPr>
              <a:t>Typical Rubber Assemblies</a:t>
            </a:r>
            <a:endParaRPr lang="en-US" sz="20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063647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381000" y="838200"/>
            <a:ext cx="8305800" cy="3962400"/>
          </a:xfrm>
        </p:spPr>
        <p:txBody>
          <a:bodyPr/>
          <a:lstStyle/>
          <a:p>
            <a:pPr lvl="0"/>
            <a:r>
              <a:rPr lang="en-US" sz="1200" dirty="0">
                <a:latin typeface="Arial" panose="020B0604020202020204" pitchFamily="34" charset="0"/>
                <a:cs typeface="Arial" panose="020B0604020202020204" pitchFamily="34" charset="0"/>
              </a:rPr>
              <a:t>P-80® lubricants should be stored at temperatures between 2°— 30° (36°— 86°F) in the original sealed container.  Do not store outdoors in direct sunlight during warm weather.</a:t>
            </a:r>
          </a:p>
          <a:p>
            <a:pPr lvl="0"/>
            <a:r>
              <a:rPr lang="en-US" sz="1200" dirty="0">
                <a:latin typeface="Arial" panose="020B0604020202020204" pitchFamily="34" charset="0"/>
                <a:cs typeface="Arial" panose="020B0604020202020204" pitchFamily="34" charset="0"/>
              </a:rPr>
              <a:t>For proper inventory control, use oldest material first.  Each container has a lot number that gives the date (</a:t>
            </a:r>
            <a:r>
              <a:rPr lang="en-US" sz="1200" dirty="0" err="1">
                <a:latin typeface="Arial" panose="020B0604020202020204" pitchFamily="34" charset="0"/>
                <a:cs typeface="Arial" panose="020B0604020202020204" pitchFamily="34" charset="0"/>
              </a:rPr>
              <a:t>yymmdd</a:t>
            </a:r>
            <a:r>
              <a:rPr lang="en-US" sz="1200" dirty="0">
                <a:latin typeface="Arial" panose="020B0604020202020204" pitchFamily="34" charset="0"/>
                <a:cs typeface="Arial" panose="020B0604020202020204" pitchFamily="34" charset="0"/>
              </a:rPr>
              <a:t>) that the material was produced.  For instance, lot number 140105 was produced in 2014 (14), during January (01), on the fifth day (05).  If your plant personnel know this dating system, they can avoid using new material while older stock is available</a:t>
            </a:r>
            <a:r>
              <a:rPr lang="en-US" sz="1200" dirty="0" smtClean="0">
                <a:latin typeface="Arial" panose="020B0604020202020204" pitchFamily="34" charset="0"/>
                <a:cs typeface="Arial" panose="020B0604020202020204" pitchFamily="34" charset="0"/>
              </a:rPr>
              <a:t>.  For shelf life, please refer to the appropriate Safety Data Sheet.</a:t>
            </a:r>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Before dispensing P-80 Emulsion and P-80 Emulsion IFC from drums, stir with a mixing recirculation pump or folding propeller mixer for 5 to 10 minutes to ensure a homogenous mixture is drawn off.  If a hold tank is used, agitate the lubricant before it is fed to assembly equipment.  Smaller containers should be shaken or stirred prior to use.  </a:t>
            </a:r>
            <a:r>
              <a:rPr lang="en-US" sz="1200" b="1" u="sng" dirty="0">
                <a:latin typeface="Arial" panose="020B0604020202020204" pitchFamily="34" charset="0"/>
                <a:cs typeface="Arial" panose="020B0604020202020204" pitchFamily="34" charset="0"/>
              </a:rPr>
              <a:t>Never</a:t>
            </a:r>
            <a:r>
              <a:rPr lang="en-US" sz="1200" b="1" dirty="0">
                <a:latin typeface="Arial" panose="020B0604020202020204" pitchFamily="34" charset="0"/>
                <a:cs typeface="Arial" panose="020B0604020202020204" pitchFamily="34" charset="0"/>
              </a:rPr>
              <a:t> use air agitation on any P-80 product.</a:t>
            </a:r>
            <a:r>
              <a:rPr lang="en-US" sz="1200" dirty="0">
                <a:latin typeface="Arial" panose="020B0604020202020204" pitchFamily="34" charset="0"/>
                <a:cs typeface="Arial" panose="020B0604020202020204" pitchFamily="34" charset="0"/>
              </a:rPr>
              <a:t>  Bubbling compressed air through P-80 lubricants may introduce bacteria that can overpower the preservatives causing separation or spoilage.</a:t>
            </a:r>
          </a:p>
          <a:p>
            <a:pPr lvl="0"/>
            <a:r>
              <a:rPr lang="en-US" sz="1200" dirty="0">
                <a:latin typeface="Arial" panose="020B0604020202020204" pitchFamily="34" charset="0"/>
                <a:cs typeface="Arial" panose="020B0604020202020204" pitchFamily="34" charset="0"/>
              </a:rPr>
              <a:t>Store P-80 lubricants in a sealed container when not in use.  Do not pour dispensed product back into the original container.</a:t>
            </a:r>
          </a:p>
          <a:p>
            <a:pPr lvl="0"/>
            <a:r>
              <a:rPr lang="en-US" sz="1200" dirty="0">
                <a:latin typeface="Arial" panose="020B0604020202020204" pitchFamily="34" charset="0"/>
                <a:cs typeface="Arial" panose="020B0604020202020204" pitchFamily="34" charset="0"/>
              </a:rPr>
              <a:t>P-80 Emulsion IFC and P-80 THIX IFC meet the requirements of 21 CFR 178.3570, which controls lubricants for incidental food contact.  Use the minimum amount of lubricant needed to lubricate the part.  Apply it in a way that minimizes food contact.</a:t>
            </a:r>
          </a:p>
          <a:p>
            <a:pPr lvl="0"/>
            <a:r>
              <a:rPr lang="en-US" sz="1200" dirty="0">
                <a:latin typeface="Arial" panose="020B0604020202020204" pitchFamily="34" charset="0"/>
                <a:cs typeface="Arial" panose="020B0604020202020204" pitchFamily="34" charset="0"/>
              </a:rPr>
              <a:t>All equipment and storage tanks, including transfer lines, containers, reservoirs, mixers, and pumps in contact with P-80 lubricants should be cleaned at least once a month using a mild detergent such as International Products’ LF2100® Liquid Low-Foam Cleaner or Micro-90® Concentrated Cleaning Solution.  Rinse with potable water.  Samples of each cleaner are available from International Products Corporation.  Follow cleaning with a sanitizer rinse (see section B for details).  This procedure is particularly important in hot or dirty work areas.</a:t>
            </a:r>
          </a:p>
          <a:p>
            <a:pPr lvl="0"/>
            <a:r>
              <a:rPr lang="en-US" sz="1200" dirty="0">
                <a:latin typeface="Arial" panose="020B0604020202020204" pitchFamily="34" charset="0"/>
                <a:cs typeface="Arial" panose="020B0604020202020204" pitchFamily="34" charset="0"/>
              </a:rPr>
              <a:t>Do not mix P-80 with other chemicals.</a:t>
            </a:r>
          </a:p>
          <a:p>
            <a:pPr lvl="0"/>
            <a:r>
              <a:rPr lang="en-US" sz="1200" dirty="0">
                <a:latin typeface="Arial" panose="020B0604020202020204" pitchFamily="34" charset="0"/>
                <a:cs typeface="Arial" panose="020B0604020202020204" pitchFamily="34" charset="0"/>
              </a:rPr>
              <a:t>Do not dilute P-80 with water.</a:t>
            </a:r>
          </a:p>
          <a:p>
            <a:pPr lvl="0"/>
            <a:r>
              <a:rPr lang="en-US" sz="1200" dirty="0">
                <a:latin typeface="Arial" panose="020B0604020202020204" pitchFamily="34" charset="0"/>
                <a:cs typeface="Arial" panose="020B0604020202020204" pitchFamily="34" charset="0"/>
              </a:rPr>
              <a:t>Excess P-80 can be wiped or washed away with soap and water.</a:t>
            </a:r>
          </a:p>
          <a:p>
            <a:pPr lvl="0"/>
            <a:r>
              <a:rPr lang="en-US" sz="1200" dirty="0">
                <a:latin typeface="Arial" panose="020B0604020202020204" pitchFamily="34" charset="0"/>
                <a:cs typeface="Arial" panose="020B0604020202020204" pitchFamily="34" charset="0"/>
              </a:rPr>
              <a:t>For safety details and shelf life, please refer to the appropriate Safety Data Sheets.</a:t>
            </a:r>
          </a:p>
        </p:txBody>
      </p:sp>
      <p:sp>
        <p:nvSpPr>
          <p:cNvPr id="54275" name="Title 1"/>
          <p:cNvSpPr txBox="1">
            <a:spLocks/>
          </p:cNvSpPr>
          <p:nvPr/>
        </p:nvSpPr>
        <p:spPr bwMode="auto">
          <a:xfrm>
            <a:off x="381000" y="457200"/>
            <a:ext cx="861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2400" dirty="0" smtClean="0">
                <a:solidFill>
                  <a:srgbClr val="336600"/>
                </a:solidFill>
                <a:latin typeface="Arial Black" panose="020B0A04020102020204" pitchFamily="34" charset="0"/>
              </a:rPr>
              <a:t>P-80</a:t>
            </a:r>
            <a:r>
              <a:rPr lang="en-US" altLang="en-US" sz="2400" baseline="30000" dirty="0" smtClean="0">
                <a:solidFill>
                  <a:srgbClr val="336600"/>
                </a:solidFill>
                <a:latin typeface="Impact" panose="020B0806030902050204" pitchFamily="34" charset="0"/>
              </a:rPr>
              <a:t>®</a:t>
            </a:r>
            <a:r>
              <a:rPr lang="en-US" altLang="en-US" sz="2400" dirty="0">
                <a:solidFill>
                  <a:srgbClr val="336600"/>
                </a:solidFill>
                <a:latin typeface="Arial Black" panose="020B0A04020102020204" pitchFamily="34" charset="0"/>
              </a:rPr>
              <a:t> Storage and </a:t>
            </a:r>
            <a:r>
              <a:rPr lang="en-US" altLang="en-US" sz="2400" dirty="0" smtClean="0">
                <a:solidFill>
                  <a:srgbClr val="336600"/>
                </a:solidFill>
                <a:latin typeface="Arial Black" panose="020B0A04020102020204" pitchFamily="34" charset="0"/>
              </a:rPr>
              <a:t>Handling</a:t>
            </a:r>
            <a:endParaRPr lang="en-US" altLang="en-US" sz="2400" dirty="0">
              <a:solidFill>
                <a:srgbClr val="336600"/>
              </a:solidFill>
              <a:latin typeface="Arial Black" panose="020B0A04020102020204" pitchFamily="34" charset="0"/>
            </a:endParaRPr>
          </a:p>
        </p:txBody>
      </p:sp>
      <p:sp>
        <p:nvSpPr>
          <p:cNvPr id="54276" name="Slide Number Placeholder 6"/>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xon"/>
                <a:cs typeface="Arial" panose="020B0604020202020204" pitchFamily="34" charset="0"/>
              </a:defRPr>
            </a:lvl1pPr>
            <a:lvl2pPr marL="742950" indent="-285750">
              <a:defRPr sz="2400">
                <a:solidFill>
                  <a:schemeClr val="tx1"/>
                </a:solidFill>
                <a:latin typeface="Dixon"/>
                <a:cs typeface="Arial" panose="020B0604020202020204" pitchFamily="34" charset="0"/>
              </a:defRPr>
            </a:lvl2pPr>
            <a:lvl3pPr marL="1143000" indent="-228600">
              <a:defRPr sz="2400">
                <a:solidFill>
                  <a:schemeClr val="tx1"/>
                </a:solidFill>
                <a:latin typeface="Dixon"/>
                <a:cs typeface="Arial" panose="020B0604020202020204" pitchFamily="34" charset="0"/>
              </a:defRPr>
            </a:lvl3pPr>
            <a:lvl4pPr marL="1600200" indent="-228600">
              <a:defRPr sz="2400">
                <a:solidFill>
                  <a:schemeClr val="tx1"/>
                </a:solidFill>
                <a:latin typeface="Dixon"/>
                <a:cs typeface="Arial" panose="020B0604020202020204" pitchFamily="34" charset="0"/>
              </a:defRPr>
            </a:lvl4pPr>
            <a:lvl5pPr marL="2057400" indent="-228600">
              <a:defRPr sz="2400">
                <a:solidFill>
                  <a:schemeClr val="tx1"/>
                </a:solidFill>
                <a:latin typeface="Dixo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Dixo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Dixo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Dixo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Dixon"/>
                <a:cs typeface="Arial" panose="020B0604020202020204" pitchFamily="34" charset="0"/>
              </a:defRPr>
            </a:lvl9pPr>
          </a:lstStyle>
          <a:p>
            <a:fld id="{83B7EF8E-82F0-4FC5-ABB3-B445B55D1EA9}" type="slidenum">
              <a:rPr lang="en-US" altLang="en-US" sz="1200" smtClean="0">
                <a:solidFill>
                  <a:srgbClr val="045C75"/>
                </a:solidFill>
              </a:rPr>
              <a:pPr/>
              <a:t>25</a:t>
            </a:fld>
            <a:endParaRPr lang="en-US" altLang="en-US" sz="1200" smtClean="0">
              <a:solidFill>
                <a:srgbClr val="045C75"/>
              </a:solidFill>
            </a:endParaRPr>
          </a:p>
        </p:txBody>
      </p:sp>
      <p:pic>
        <p:nvPicPr>
          <p:cNvPr id="5427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13C347-D135-4FA5-8DCA-4476FB3F598C}" type="slidenum">
              <a:rPr lang="en-US" altLang="en-US" smtClean="0"/>
              <a:pPr>
                <a:defRPr/>
              </a:pPr>
              <a:t>26</a:t>
            </a:fld>
            <a:endParaRPr lang="en-US" altLang="en-US"/>
          </a:p>
        </p:txBody>
      </p:sp>
      <p:graphicFrame>
        <p:nvGraphicFramePr>
          <p:cNvPr id="8" name="Table 7"/>
          <p:cNvGraphicFramePr>
            <a:graphicFrameLocks noGrp="1"/>
          </p:cNvGraphicFramePr>
          <p:nvPr>
            <p:extLst>
              <p:ext uri="{D42A27DB-BD31-4B8C-83A1-F6EECF244321}">
                <p14:modId xmlns:p14="http://schemas.microsoft.com/office/powerpoint/2010/main" val="3930287407"/>
              </p:ext>
            </p:extLst>
          </p:nvPr>
        </p:nvGraphicFramePr>
        <p:xfrm>
          <a:off x="381000" y="1160580"/>
          <a:ext cx="6934200" cy="5221200"/>
        </p:xfrm>
        <a:graphic>
          <a:graphicData uri="http://schemas.openxmlformats.org/drawingml/2006/table">
            <a:tbl>
              <a:tblPr firstRow="1" firstCol="1" bandRow="1">
                <a:tableStyleId>{5C22544A-7EE6-4342-B048-85BDC9FD1C3A}</a:tableStyleId>
              </a:tblPr>
              <a:tblGrid>
                <a:gridCol w="912155"/>
                <a:gridCol w="764245"/>
                <a:gridCol w="609600"/>
                <a:gridCol w="457200"/>
                <a:gridCol w="533400"/>
                <a:gridCol w="555304"/>
                <a:gridCol w="435296"/>
                <a:gridCol w="609600"/>
                <a:gridCol w="457200"/>
                <a:gridCol w="609600"/>
                <a:gridCol w="457200"/>
                <a:gridCol w="533400"/>
              </a:tblGrid>
              <a:tr h="130530">
                <a:tc rowSpan="2">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PLASTIC</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rowSpan="2">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PROPERTY</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gridSpan="5">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1 Day, %∆</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10 Days, %∆</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59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Emulsion</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err="1">
                          <a:effectLst/>
                          <a:latin typeface="Arial" panose="020B0604020202020204" pitchFamily="34" charset="0"/>
                          <a:cs typeface="Arial" panose="020B0604020202020204" pitchFamily="34" charset="0"/>
                        </a:rPr>
                        <a:t>Thix</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smtClean="0">
                          <a:effectLst/>
                          <a:latin typeface="Arial" panose="020B0604020202020204" pitchFamily="34" charset="0"/>
                          <a:cs typeface="Arial" panose="020B0604020202020204" pitchFamily="34" charset="0"/>
                        </a:rPr>
                        <a:t>Grip-It</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err="1">
                          <a:effectLst/>
                          <a:latin typeface="Arial" panose="020B0604020202020204" pitchFamily="34" charset="0"/>
                          <a:cs typeface="Arial" panose="020B0604020202020204" pitchFamily="34" charset="0"/>
                        </a:rPr>
                        <a:t>Redi</a:t>
                      </a:r>
                      <a:r>
                        <a:rPr lang="en-US" sz="800" cap="small" dirty="0">
                          <a:effectLst/>
                          <a:latin typeface="Arial" panose="020B0604020202020204" pitchFamily="34" charset="0"/>
                          <a:cs typeface="Arial" panose="020B0604020202020204" pitchFamily="34" charset="0"/>
                        </a:rPr>
                        <a:t>-</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Lube</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Tap</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Water</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Emulsion</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err="1">
                          <a:effectLst/>
                          <a:latin typeface="Arial" panose="020B0604020202020204" pitchFamily="34" charset="0"/>
                          <a:cs typeface="Arial" panose="020B0604020202020204" pitchFamily="34" charset="0"/>
                        </a:rPr>
                        <a:t>Thix</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smtClean="0">
                          <a:effectLst/>
                          <a:latin typeface="Arial" panose="020B0604020202020204" pitchFamily="34" charset="0"/>
                          <a:cs typeface="Arial" panose="020B0604020202020204" pitchFamily="34" charset="0"/>
                        </a:rPr>
                        <a:t>Grip-It</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err="1" smtClean="0">
                          <a:effectLst/>
                          <a:latin typeface="Arial" panose="020B0604020202020204" pitchFamily="34" charset="0"/>
                          <a:cs typeface="Arial" panose="020B0604020202020204" pitchFamily="34" charset="0"/>
                        </a:rPr>
                        <a:t>Redi</a:t>
                      </a:r>
                      <a:r>
                        <a:rPr lang="en-US" sz="800" cap="small" dirty="0" smtClean="0">
                          <a:effectLst/>
                          <a:latin typeface="Arial" panose="020B0604020202020204" pitchFamily="34" charset="0"/>
                          <a:cs typeface="Arial" panose="020B0604020202020204" pitchFamily="34" charset="0"/>
                        </a:rPr>
                        <a:t>-Lube</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Tap</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Water</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r>
              <a:tr h="391590">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ABS</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- 2.5</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- 1.4</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+ 0.5</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- 3.3</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-0.6</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+ 0.3</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- 1.2</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- 3.7</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- 1.5</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r>
              <a:tr h="391590">
                <a:tc>
                  <a:txBody>
                    <a:bodyPr/>
                    <a:lstStyle/>
                    <a:p>
                      <a:pPr marL="0" marR="0" algn="ctr">
                        <a:lnSpc>
                          <a:spcPct val="107000"/>
                        </a:lnSpc>
                        <a:spcBef>
                          <a:spcPts val="0"/>
                        </a:spcBef>
                        <a:spcAft>
                          <a:spcPts val="0"/>
                        </a:spcAft>
                      </a:pPr>
                      <a:r>
                        <a:rPr lang="en-US" sz="900" dirty="0" err="1">
                          <a:effectLst/>
                          <a:latin typeface="Arial" panose="020B0604020202020204" pitchFamily="34" charset="0"/>
                          <a:cs typeface="Arial" panose="020B0604020202020204" pitchFamily="34" charset="0"/>
                        </a:rPr>
                        <a:t>Polymethyl</a:t>
                      </a:r>
                      <a:endParaRPr lang="en-US" sz="9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Methacrylate*</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- 1.4</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- 0.7</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- 1.8</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+ 0.7</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+ 0.7</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- 0.5</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- 2.5</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r>
              <a:tr h="391590">
                <a:tc>
                  <a:txBody>
                    <a:bodyPr/>
                    <a:lstStyle/>
                    <a:p>
                      <a:pPr marL="0" marR="0" algn="ctr">
                        <a:lnSpc>
                          <a:spcPct val="107000"/>
                        </a:lnSpc>
                        <a:spcBef>
                          <a:spcPts val="0"/>
                        </a:spcBef>
                        <a:spcAft>
                          <a:spcPts val="0"/>
                        </a:spcAft>
                      </a:pPr>
                      <a:r>
                        <a:rPr lang="en-US" sz="900" dirty="0" err="1">
                          <a:effectLst/>
                          <a:latin typeface="Arial" panose="020B0604020202020204" pitchFamily="34" charset="0"/>
                          <a:cs typeface="Arial" panose="020B0604020202020204" pitchFamily="34" charset="0"/>
                        </a:rPr>
                        <a:t>Acetal</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- 1.3</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+ 0.6</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+ 0.3</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- 0.9</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+ 0.5</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+ 0.3</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- 1.1</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+ 0.3</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r>
              <a:tr h="391590">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HDPE</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- 2.8</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- 2.3</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- 5.6</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- 4.9</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+ 2.7</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- 2.3</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- 0.8</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r>
              <a:tr h="391590">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PETG</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- 1.8</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- 0.9</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- 2.5</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+ 0.3</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- 2.1</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- 1.7</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- 1.9</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r>
              <a:tr h="391590">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Polycarbonate*</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- 0.8</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- 1.9</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- 1.2</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- 1.2</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r>
              <a:tr h="391590">
                <a:tc>
                  <a:txBody>
                    <a:bodyPr/>
                    <a:lstStyle/>
                    <a:p>
                      <a:pPr marL="0" marR="0" algn="ctr">
                        <a:lnSpc>
                          <a:spcPct val="107000"/>
                        </a:lnSpc>
                        <a:spcBef>
                          <a:spcPts val="0"/>
                        </a:spcBef>
                        <a:spcAft>
                          <a:spcPts val="0"/>
                        </a:spcAft>
                      </a:pPr>
                      <a:r>
                        <a:rPr lang="en-US" sz="900" dirty="0" err="1">
                          <a:effectLst/>
                          <a:latin typeface="Arial" panose="020B0604020202020204" pitchFamily="34" charset="0"/>
                          <a:cs typeface="Arial" panose="020B0604020202020204" pitchFamily="34" charset="0"/>
                        </a:rPr>
                        <a:t>Polyetherimide</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- 0.9</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+ 0.7</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+ 0.4</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+ 0.5</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- 0.9</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- 1.5</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r>
              <a:tr h="391590">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Polypropylene</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- 1.9</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- 1.5</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+ 4.1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+ 4.1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- 1.7</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+ 4.1</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- 1.3</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r>
              <a:tr h="391590">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PPO*</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- 0.9</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- 1.3</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r>
              <a:tr h="391590">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PVC</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- 0.8</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0.3</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- 0.8</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+ 0.4</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+ 0.6</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- 0.3</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- 0.6</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- 0.4</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r>
              <a:tr h="391590">
                <a:tc>
                  <a:txBody>
                    <a:bodyPr/>
                    <a:lstStyle/>
                    <a:p>
                      <a:pPr marL="0" marR="0" algn="ctr">
                        <a:lnSpc>
                          <a:spcPct val="107000"/>
                        </a:lnSpc>
                        <a:spcBef>
                          <a:spcPts val="0"/>
                        </a:spcBef>
                        <a:spcAft>
                          <a:spcPts val="0"/>
                        </a:spcAft>
                      </a:pPr>
                      <a:r>
                        <a:rPr lang="en-US" sz="900" dirty="0" err="1">
                          <a:effectLst/>
                          <a:latin typeface="Arial" panose="020B0604020202020204" pitchFamily="34" charset="0"/>
                          <a:cs typeface="Arial" panose="020B0604020202020204" pitchFamily="34" charset="0"/>
                        </a:rPr>
                        <a:t>Polytetra-fluoroethylene</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+ 1.3</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- 3.9</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- 2.6</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+ 7.9</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- 3.6</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- 0.4</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- 2.0</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+ 1.8</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r>
              <a:tr h="391590">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Polyamide 6</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+ 0.6</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- 1.6</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+ 0.5</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- 2.7</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- 1.7</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+ 2.2</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- 8.6</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+1.4</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+ 2.4</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-12.8</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+ 1.3</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+ 2.3</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- 8.6</a:t>
                      </a: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+ 1.3</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+ 2.6</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-10.7</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+ 1.3</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+ 2.2</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-11.5</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+ 1.2</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37076" marR="37076" marT="0" marB="0"/>
                </a:tc>
              </a:tr>
            </a:tbl>
          </a:graphicData>
        </a:graphic>
      </p:graphicFrame>
      <p:sp>
        <p:nvSpPr>
          <p:cNvPr id="9" name="Rectangle 1"/>
          <p:cNvSpPr>
            <a:spLocks noChangeArrowheads="1"/>
          </p:cNvSpPr>
          <p:nvPr/>
        </p:nvSpPr>
        <p:spPr bwMode="auto">
          <a:xfrm>
            <a:off x="304800" y="762000"/>
            <a:ext cx="8021748"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CONCLUSION:  P-80 lubricants were found to be compatible with the plastics listed below when immersed for a total of ten days at room temperature</a:t>
            </a:r>
            <a:r>
              <a:rPr kumimoji="0" lang="en-US" altLang="en-US" sz="10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Customers are encouraged to conduct their own tests before using P-80 lubricants</a:t>
            </a:r>
            <a:r>
              <a:rPr kumimoji="0" lang="en-US" altLang="en-US" sz="8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100" b="0" i="0" u="none" strike="noStrike" cap="none" normalizeH="0" baseline="0" dirty="0" smtClean="0">
              <a:ln>
                <a:noFill/>
              </a:ln>
              <a:solidFill>
                <a:schemeClr val="tx1"/>
              </a:solidFill>
              <a:effectLst/>
            </a:endParaRPr>
          </a:p>
        </p:txBody>
      </p:sp>
      <p:sp>
        <p:nvSpPr>
          <p:cNvPr id="10" name="Rectangle 1"/>
          <p:cNvSpPr>
            <a:spLocks noChangeArrowheads="1"/>
          </p:cNvSpPr>
          <p:nvPr/>
        </p:nvSpPr>
        <p:spPr bwMode="auto">
          <a:xfrm>
            <a:off x="7336109" y="4057471"/>
            <a:ext cx="188409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METHOD</a:t>
            </a: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Modified version of ASTM D543-95,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dirty="0">
                <a:latin typeface="Calibri" panose="020F0502020204030204" pitchFamily="34" charset="0"/>
                <a:ea typeface="Calibri" panose="020F0502020204030204" pitchFamily="34" charset="0"/>
                <a:cs typeface="Times New Roman" panose="02020603050405020304" pitchFamily="18" charset="0"/>
              </a:rPr>
              <a:t> </a:t>
            </a:r>
            <a:r>
              <a:rPr lang="en-US" altLang="en-US" sz="800" dirty="0" smtClean="0">
                <a:latin typeface="Calibri" panose="020F0502020204030204" pitchFamily="34" charset="0"/>
                <a:ea typeface="Calibri" panose="020F0502020204030204" pitchFamily="34" charset="0"/>
                <a:cs typeface="Times New Roman" panose="02020603050405020304" pitchFamily="18" charset="0"/>
              </a:rPr>
              <a:t>       </a:t>
            </a: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Practice A; Room Temp.</a:t>
            </a:r>
            <a:endParaRPr kumimoji="0" lang="en-US" altLang="en-US"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Mass:  Analytical Balance, 0.0001 grams;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dirty="0">
                <a:latin typeface="Calibri" panose="020F0502020204030204" pitchFamily="34" charset="0"/>
                <a:ea typeface="Calibri" panose="020F0502020204030204" pitchFamily="34" charset="0"/>
                <a:cs typeface="Times New Roman" panose="02020603050405020304" pitchFamily="18" charset="0"/>
              </a:rPr>
              <a:t> </a:t>
            </a:r>
            <a:r>
              <a:rPr lang="en-US" altLang="en-US" sz="800" dirty="0" smtClean="0">
                <a:latin typeface="Calibri" panose="020F0502020204030204" pitchFamily="34" charset="0"/>
                <a:ea typeface="Calibri" panose="020F0502020204030204" pitchFamily="34" charset="0"/>
                <a:cs typeface="Times New Roman" panose="02020603050405020304" pitchFamily="18" charset="0"/>
              </a:rPr>
              <a:t>        </a:t>
            </a:r>
            <a:r>
              <a:rPr kumimoji="0" lang="en-US" altLang="en-US" sz="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CoV</a:t>
            </a: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4.0E-6%</a:t>
            </a:r>
            <a:endParaRPr kumimoji="0" lang="en-US" altLang="en-US"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Hardness:  Shore D Durometer,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dirty="0">
                <a:latin typeface="Calibri" panose="020F0502020204030204" pitchFamily="34" charset="0"/>
                <a:ea typeface="Calibri" panose="020F0502020204030204" pitchFamily="34" charset="0"/>
                <a:cs typeface="Times New Roman" panose="02020603050405020304" pitchFamily="18" charset="0"/>
              </a:rPr>
              <a:t> </a:t>
            </a:r>
            <a:r>
              <a:rPr lang="en-US" altLang="en-US" sz="800" dirty="0" smtClean="0">
                <a:latin typeface="Calibri" panose="020F0502020204030204" pitchFamily="34" charset="0"/>
                <a:ea typeface="Calibri" panose="020F0502020204030204" pitchFamily="34" charset="0"/>
                <a:cs typeface="Times New Roman" panose="02020603050405020304" pitchFamily="18" charset="0"/>
              </a:rPr>
              <a:t>         </a:t>
            </a: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 100 HD; </a:t>
            </a:r>
            <a:r>
              <a:rPr kumimoji="0" lang="en-US" altLang="en-US" sz="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CoV</a:t>
            </a: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0.32%</a:t>
            </a:r>
            <a:endParaRPr kumimoji="0" lang="en-US" altLang="en-US"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Swell:  </a:t>
            </a:r>
            <a:r>
              <a:rPr kumimoji="0" lang="en-US" altLang="en-US" sz="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Mitutoyo</a:t>
            </a: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Micrometer, 0.001 mm,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dirty="0">
                <a:latin typeface="Calibri" panose="020F0502020204030204" pitchFamily="34" charset="0"/>
                <a:ea typeface="Calibri" panose="020F0502020204030204" pitchFamily="34" charset="0"/>
                <a:cs typeface="Times New Roman" panose="02020603050405020304" pitchFamily="18" charset="0"/>
              </a:rPr>
              <a:t> </a:t>
            </a:r>
            <a:r>
              <a:rPr lang="en-US" altLang="en-US" sz="800" dirty="0" smtClean="0">
                <a:latin typeface="Calibri" panose="020F0502020204030204" pitchFamily="34" charset="0"/>
                <a:ea typeface="Calibri" panose="020F0502020204030204" pitchFamily="34" charset="0"/>
                <a:cs typeface="Times New Roman" panose="02020603050405020304" pitchFamily="18" charset="0"/>
              </a:rPr>
              <a:t>          </a:t>
            </a:r>
            <a:r>
              <a:rPr kumimoji="0" lang="en-US" altLang="en-US" sz="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CoV</a:t>
            </a: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0.11%</a:t>
            </a:r>
            <a:endParaRPr kumimoji="0" lang="en-US" altLang="en-US" sz="1050" b="0" i="0" u="none" strike="noStrike" cap="none" normalizeH="0" baseline="0" dirty="0" smtClean="0">
              <a:ln>
                <a:noFill/>
              </a:ln>
              <a:solidFill>
                <a:schemeClr val="tx1"/>
              </a:solidFill>
              <a:effectLst/>
            </a:endParaRPr>
          </a:p>
        </p:txBody>
      </p:sp>
      <p:sp>
        <p:nvSpPr>
          <p:cNvPr id="11" name="Rectangle 1"/>
          <p:cNvSpPr>
            <a:spLocks noChangeArrowheads="1"/>
          </p:cNvSpPr>
          <p:nvPr/>
        </p:nvSpPr>
        <p:spPr bwMode="auto">
          <a:xfrm>
            <a:off x="7316312" y="2858625"/>
            <a:ext cx="28677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a:t>
            </a:r>
            <a:endParaRPr kumimoji="0" lang="en-US" altLang="en-US"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ABS - Acrylonitrile butadiene styrene</a:t>
            </a:r>
            <a:endParaRPr kumimoji="0" lang="en-US" altLang="en-US"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HDPE - High Density Polyethylene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PETG - Polyethylene terephthalate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dirty="0">
                <a:latin typeface="Calibri" panose="020F0502020204030204" pitchFamily="34" charset="0"/>
                <a:ea typeface="Calibri" panose="020F0502020204030204" pitchFamily="34" charset="0"/>
                <a:cs typeface="Times New Roman" panose="02020603050405020304" pitchFamily="18" charset="0"/>
              </a:rPr>
              <a:t> </a:t>
            </a:r>
            <a:r>
              <a:rPr lang="en-US" altLang="en-US" sz="800" dirty="0" smtClean="0">
                <a:latin typeface="Calibri" panose="020F0502020204030204" pitchFamily="34" charset="0"/>
                <a:ea typeface="Calibri" panose="020F0502020204030204" pitchFamily="34" charset="0"/>
                <a:cs typeface="Times New Roman" panose="02020603050405020304" pitchFamily="18" charset="0"/>
              </a:rPr>
              <a:t>            </a:t>
            </a: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glycol-modified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PPO - </a:t>
            </a:r>
            <a:r>
              <a:rPr kumimoji="0" lang="en-US" altLang="en-US" sz="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Polyphenylene</a:t>
            </a: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Oxide – Styrene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PVC - Polyvinyl chloride</a:t>
            </a:r>
            <a:endParaRPr lang="en-US" altLang="en-US" sz="8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8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 strain, these plastics may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i="1" dirty="0">
                <a:latin typeface="Calibri" panose="020F0502020204030204" pitchFamily="34" charset="0"/>
                <a:ea typeface="Calibri" panose="020F0502020204030204" pitchFamily="34" charset="0"/>
                <a:cs typeface="Times New Roman" panose="02020603050405020304" pitchFamily="18" charset="0"/>
              </a:rPr>
              <a:t> </a:t>
            </a:r>
            <a:r>
              <a:rPr lang="en-US" altLang="en-US" sz="800" i="1" dirty="0" smtClean="0">
                <a:latin typeface="Calibri" panose="020F0502020204030204" pitchFamily="34" charset="0"/>
                <a:ea typeface="Calibri" panose="020F0502020204030204" pitchFamily="34" charset="0"/>
                <a:cs typeface="Times New Roman" panose="02020603050405020304" pitchFamily="18" charset="0"/>
              </a:rPr>
              <a:t>  </a:t>
            </a:r>
            <a:r>
              <a:rPr kumimoji="0" lang="en-US" altLang="en-US" sz="8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show crazing.</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13" name="Title 1"/>
          <p:cNvSpPr txBox="1">
            <a:spLocks/>
          </p:cNvSpPr>
          <p:nvPr/>
        </p:nvSpPr>
        <p:spPr bwMode="auto">
          <a:xfrm>
            <a:off x="304800" y="457200"/>
            <a:ext cx="906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2000" dirty="0" smtClean="0">
                <a:solidFill>
                  <a:srgbClr val="336600"/>
                </a:solidFill>
                <a:latin typeface="Arial Black" panose="020B0A04020102020204" pitchFamily="34" charset="0"/>
              </a:rPr>
              <a:t>P-80</a:t>
            </a:r>
            <a:r>
              <a:rPr lang="en-US" altLang="en-US" sz="2000" baseline="30000" dirty="0" smtClean="0">
                <a:solidFill>
                  <a:srgbClr val="336600"/>
                </a:solidFill>
                <a:latin typeface="Impact" panose="020B0806030902050204" pitchFamily="34" charset="0"/>
              </a:rPr>
              <a:t>®</a:t>
            </a:r>
            <a:r>
              <a:rPr lang="en-US" altLang="en-US" sz="2000" dirty="0">
                <a:solidFill>
                  <a:srgbClr val="336600"/>
                </a:solidFill>
                <a:latin typeface="Arial Black" panose="020B0A04020102020204" pitchFamily="34" charset="0"/>
              </a:rPr>
              <a:t> </a:t>
            </a:r>
            <a:r>
              <a:rPr lang="en-US" altLang="en-US" sz="2000" dirty="0" smtClean="0">
                <a:solidFill>
                  <a:srgbClr val="336600"/>
                </a:solidFill>
                <a:latin typeface="Arial Black" panose="020B0A04020102020204" pitchFamily="34" charset="0"/>
              </a:rPr>
              <a:t>Plastic Compatibility At Room Temperature</a:t>
            </a:r>
            <a:endParaRPr lang="en-US" altLang="en-US" sz="2000" dirty="0">
              <a:solidFill>
                <a:srgbClr val="336600"/>
              </a:solidFill>
              <a:latin typeface="Arial Black" panose="020B0A04020102020204" pitchFamily="34" charset="0"/>
            </a:endParaRPr>
          </a:p>
        </p:txBody>
      </p:sp>
    </p:spTree>
    <p:extLst>
      <p:ext uri="{BB962C8B-B14F-4D97-AF65-F5344CB8AC3E}">
        <p14:creationId xmlns:p14="http://schemas.microsoft.com/office/powerpoint/2010/main" val="204876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13C347-D135-4FA5-8DCA-4476FB3F598C}" type="slidenum">
              <a:rPr lang="en-US" altLang="en-US" smtClean="0"/>
              <a:pPr>
                <a:defRPr/>
              </a:pPr>
              <a:t>27</a:t>
            </a:fld>
            <a:endParaRPr lang="en-US" altLang="en-US"/>
          </a:p>
        </p:txBody>
      </p:sp>
      <p:sp>
        <p:nvSpPr>
          <p:cNvPr id="4" name="Title 1"/>
          <p:cNvSpPr txBox="1">
            <a:spLocks/>
          </p:cNvSpPr>
          <p:nvPr/>
        </p:nvSpPr>
        <p:spPr bwMode="auto">
          <a:xfrm>
            <a:off x="304800" y="457200"/>
            <a:ext cx="906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2000" dirty="0" smtClean="0">
                <a:solidFill>
                  <a:srgbClr val="336600"/>
                </a:solidFill>
                <a:latin typeface="Arial Black" panose="020B0A04020102020204" pitchFamily="34" charset="0"/>
              </a:rPr>
              <a:t>P-80</a:t>
            </a:r>
            <a:r>
              <a:rPr lang="en-US" altLang="en-US" sz="2000" baseline="30000" dirty="0" smtClean="0">
                <a:solidFill>
                  <a:srgbClr val="336600"/>
                </a:solidFill>
                <a:latin typeface="Impact" panose="020B0806030902050204" pitchFamily="34" charset="0"/>
              </a:rPr>
              <a:t>®</a:t>
            </a:r>
            <a:r>
              <a:rPr lang="en-US" altLang="en-US" sz="2000" dirty="0">
                <a:solidFill>
                  <a:srgbClr val="336600"/>
                </a:solidFill>
                <a:latin typeface="Arial Black" panose="020B0A04020102020204" pitchFamily="34" charset="0"/>
              </a:rPr>
              <a:t> </a:t>
            </a:r>
            <a:r>
              <a:rPr lang="en-US" altLang="en-US" sz="2000" dirty="0" smtClean="0">
                <a:solidFill>
                  <a:srgbClr val="336600"/>
                </a:solidFill>
                <a:latin typeface="Arial Black" panose="020B0A04020102020204" pitchFamily="34" charset="0"/>
              </a:rPr>
              <a:t>Elastomer Compatibility At Room Temperature</a:t>
            </a:r>
            <a:endParaRPr lang="en-US" altLang="en-US" sz="2000" dirty="0">
              <a:solidFill>
                <a:srgbClr val="336600"/>
              </a:solidFill>
              <a:latin typeface="Arial Black" panose="020B0A040201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61048840"/>
              </p:ext>
            </p:extLst>
          </p:nvPr>
        </p:nvGraphicFramePr>
        <p:xfrm>
          <a:off x="609600" y="1600200"/>
          <a:ext cx="7391404" cy="4274660"/>
        </p:xfrm>
        <a:graphic>
          <a:graphicData uri="http://schemas.openxmlformats.org/drawingml/2006/table">
            <a:tbl>
              <a:tblPr firstRow="1" firstCol="1" bandRow="1">
                <a:tableStyleId>{5C22544A-7EE6-4342-B048-85BDC9FD1C3A}</a:tableStyleId>
              </a:tblPr>
              <a:tblGrid>
                <a:gridCol w="1105481"/>
                <a:gridCol w="1149040"/>
                <a:gridCol w="608315"/>
                <a:gridCol w="473134"/>
                <a:gridCol w="473134"/>
                <a:gridCol w="473134"/>
                <a:gridCol w="608315"/>
                <a:gridCol w="608315"/>
                <a:gridCol w="473134"/>
                <a:gridCol w="473134"/>
                <a:gridCol w="473134"/>
                <a:gridCol w="473134"/>
              </a:tblGrid>
              <a:tr h="166050">
                <a:tc rowSpan="2">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ELASTOMER</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PROPERTY</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5">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 Day,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10 Days,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0861">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Emulsion</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err="1">
                          <a:effectLst/>
                          <a:latin typeface="Arial" panose="020B0604020202020204" pitchFamily="34" charset="0"/>
                          <a:cs typeface="Arial" panose="020B0604020202020204" pitchFamily="34" charset="0"/>
                        </a:rPr>
                        <a:t>Thix</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smtClean="0">
                          <a:effectLst/>
                          <a:latin typeface="Arial" panose="020B0604020202020204" pitchFamily="34" charset="0"/>
                          <a:cs typeface="Arial" panose="020B0604020202020204" pitchFamily="34" charset="0"/>
                        </a:rPr>
                        <a:t>Grip-It</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err="1">
                          <a:effectLst/>
                          <a:latin typeface="Arial" panose="020B0604020202020204" pitchFamily="34" charset="0"/>
                          <a:cs typeface="Arial" panose="020B0604020202020204" pitchFamily="34" charset="0"/>
                        </a:rPr>
                        <a:t>Redi</a:t>
                      </a:r>
                      <a:r>
                        <a:rPr lang="en-US" sz="800" cap="small" dirty="0">
                          <a:effectLst/>
                          <a:latin typeface="Arial" panose="020B0604020202020204" pitchFamily="34" charset="0"/>
                          <a:cs typeface="Arial" panose="020B0604020202020204" pitchFamily="34" charset="0"/>
                        </a:rPr>
                        <a:t>-</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Lube</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Tap</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Water</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Emulsion</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err="1">
                          <a:effectLst/>
                          <a:latin typeface="Arial" panose="020B0604020202020204" pitchFamily="34" charset="0"/>
                          <a:cs typeface="Arial" panose="020B0604020202020204" pitchFamily="34" charset="0"/>
                        </a:rPr>
                        <a:t>Thix</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smtClean="0">
                          <a:effectLst/>
                          <a:latin typeface="Arial" panose="020B0604020202020204" pitchFamily="34" charset="0"/>
                          <a:cs typeface="Arial" panose="020B0604020202020204" pitchFamily="34" charset="0"/>
                        </a:rPr>
                        <a:t>Grip-It</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err="1">
                          <a:effectLst/>
                          <a:latin typeface="Arial" panose="020B0604020202020204" pitchFamily="34" charset="0"/>
                          <a:cs typeface="Arial" panose="020B0604020202020204" pitchFamily="34" charset="0"/>
                        </a:rPr>
                        <a:t>Redi</a:t>
                      </a:r>
                      <a:r>
                        <a:rPr lang="en-US" sz="800" cap="small" dirty="0">
                          <a:effectLst/>
                          <a:latin typeface="Arial" panose="020B0604020202020204" pitchFamily="34" charset="0"/>
                          <a:cs typeface="Arial" panose="020B0604020202020204" pitchFamily="34" charset="0"/>
                        </a:rPr>
                        <a:t>-</a:t>
                      </a:r>
                      <a:endParaRPr lang="en-US" sz="8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Lube</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Tap</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Water</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10861">
                <a:tc>
                  <a:txBody>
                    <a:bodyPr/>
                    <a:lstStyle/>
                    <a:p>
                      <a:pPr marL="0" marR="0" algn="ctr">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Buna 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Mass</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Hardness, pts</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Swell</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+ 1.8</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- 1.0</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+ 0.9</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+ 0.9</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- 1.0</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+ 0.9</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+ 0.5</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+ 0.8</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- 1.5</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+ 3.5</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10861">
                <a:tc>
                  <a:txBody>
                    <a:bodyPr/>
                    <a:lstStyle/>
                    <a:p>
                      <a:pPr marL="0" marR="0" algn="ctr">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Butyl</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 pts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- 4.3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- 0.3</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+ 0.4</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- 2.1</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+ 0.5</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- 1.7</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+ 0.7</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- 1.2</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10861">
                <a:tc>
                  <a:txBody>
                    <a:bodyPr/>
                    <a:lstStyle/>
                    <a:p>
                      <a:pPr marL="0" marR="0" algn="ctr">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ECH</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 pts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- 4.0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+ 4.7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+ 1.1</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- 4.0</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+1.2</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- 4.3</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+ 1.4</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+ 4.8</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10861">
                <a:tc>
                  <a:txBody>
                    <a:bodyPr/>
                    <a:lstStyle/>
                    <a:p>
                      <a:pPr marL="0" marR="0" algn="ctr">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EPDM</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 pts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- 1.8</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- 0.8</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- 1.5</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- 2.5</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+ 0.6</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- 5.3</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- 4.5</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+ 0.8</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+ 2.6</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- 1.8</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10861">
                <a:tc>
                  <a:txBody>
                    <a:bodyPr/>
                    <a:lstStyle/>
                    <a:p>
                      <a:pPr marL="0" marR="0" algn="ctr">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Natural Gum</a:t>
                      </a:r>
                    </a:p>
                    <a:p>
                      <a:pPr marL="0" marR="0" algn="ctr">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Rubber</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 pts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- 1.8</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+ 0.9</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- 0.8</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+ 0.8</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+ 1.5</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+ 4.4</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- 3.8</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+ 1.7</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10861">
                <a:tc>
                  <a:txBody>
                    <a:bodyPr/>
                    <a:lstStyle/>
                    <a:p>
                      <a:pPr marL="0" marR="0" algn="ctr">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Neoprene</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 pts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- 4.7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+ 1.4</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+ 1.5</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- 4.7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+ 4.3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- 6.5</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+ 0.5</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- 3.5</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10861">
                <a:tc>
                  <a:txBody>
                    <a:bodyPr/>
                    <a:lstStyle/>
                    <a:p>
                      <a:pPr marL="0" marR="0" algn="ctr">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SBR</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 pts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- 2.8</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+ 4.0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- 9.0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- 5.8</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+ 4.2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- 7.8</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+ 5.2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+ 0.2</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+ 1.8</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10861">
                <a:tc>
                  <a:txBody>
                    <a:bodyPr/>
                    <a:lstStyle/>
                    <a:p>
                      <a:pPr marL="0" marR="0" algn="ctr">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Silicone</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 pts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- 4.1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+ 0.9</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+ 0.6</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+ 5.3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+ 4.9</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+ 4.2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+ 5.0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- 0.7</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10861">
                <a:tc>
                  <a:txBody>
                    <a:bodyPr/>
                    <a:lstStyle/>
                    <a:p>
                      <a:pPr marL="0" marR="0" algn="ctr">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Viton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Hardness, pts</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Swell</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- 3.8</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- 2.7</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- 3.0</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+ 0.2</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- 3.5</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+ 1.1</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- 1.8</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+ 0.1</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- 0..5</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9" name="Rectangle 1"/>
          <p:cNvSpPr>
            <a:spLocks noChangeArrowheads="1"/>
          </p:cNvSpPr>
          <p:nvPr/>
        </p:nvSpPr>
        <p:spPr bwMode="auto">
          <a:xfrm>
            <a:off x="304800" y="783104"/>
            <a:ext cx="8162812"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CONCLUSION:  While there are no standard specifications for excessive swell and hardness data, minimal changes are regarded as between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to +20% and -5 to +10 points, respectively</a:t>
            </a:r>
            <a:r>
              <a:rPr kumimoji="0" lang="en-US" altLang="en-US" sz="10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0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Vecchio</a:t>
            </a: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2001)  Based on these criteria, P-80 lubricants have acceptable swell and hardness compatibility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results after 10 days.  Mass compatibility results are favorable compared to the tap water control samples.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Customers are encouraged to conduct their own tests before using P-80 lubricants</a:t>
            </a:r>
            <a:r>
              <a:rPr kumimoji="0" lang="en-US" altLang="en-US" sz="8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6658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13C347-D135-4FA5-8DCA-4476FB3F598C}" type="slidenum">
              <a:rPr lang="en-US" altLang="en-US" smtClean="0"/>
              <a:pPr>
                <a:defRPr/>
              </a:pPr>
              <a:t>28</a:t>
            </a:fld>
            <a:endParaRPr lang="en-US" altLang="en-US"/>
          </a:p>
        </p:txBody>
      </p:sp>
      <p:graphicFrame>
        <p:nvGraphicFramePr>
          <p:cNvPr id="8" name="Table 7"/>
          <p:cNvGraphicFramePr>
            <a:graphicFrameLocks noGrp="1"/>
          </p:cNvGraphicFramePr>
          <p:nvPr>
            <p:extLst>
              <p:ext uri="{D42A27DB-BD31-4B8C-83A1-F6EECF244321}">
                <p14:modId xmlns:p14="http://schemas.microsoft.com/office/powerpoint/2010/main" val="1212300924"/>
              </p:ext>
            </p:extLst>
          </p:nvPr>
        </p:nvGraphicFramePr>
        <p:xfrm>
          <a:off x="457200" y="1447800"/>
          <a:ext cx="8210551" cy="4050795"/>
        </p:xfrm>
        <a:graphic>
          <a:graphicData uri="http://schemas.openxmlformats.org/drawingml/2006/table">
            <a:tbl>
              <a:tblPr firstRow="1" firstCol="1" bandRow="1">
                <a:tableStyleId>{5C22544A-7EE6-4342-B048-85BDC9FD1C3A}</a:tableStyleId>
              </a:tblPr>
              <a:tblGrid>
                <a:gridCol w="866073"/>
                <a:gridCol w="785639"/>
                <a:gridCol w="729522"/>
                <a:gridCol w="686499"/>
                <a:gridCol w="818467"/>
                <a:gridCol w="609600"/>
                <a:gridCol w="685800"/>
                <a:gridCol w="685800"/>
                <a:gridCol w="609600"/>
                <a:gridCol w="685800"/>
                <a:gridCol w="533400"/>
                <a:gridCol w="514351"/>
              </a:tblGrid>
              <a:tr h="76200">
                <a:tc rowSpan="2">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METAL</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07000"/>
                        </a:lnSpc>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PROPERTY</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5">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1 Day, %∆</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14 Days, %∆</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020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Emulsion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err="1">
                          <a:effectLst/>
                          <a:latin typeface="Arial" panose="020B0604020202020204" pitchFamily="34" charset="0"/>
                          <a:cs typeface="Arial" panose="020B0604020202020204" pitchFamily="34" charset="0"/>
                        </a:rPr>
                        <a:t>Thix</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smtClean="0">
                          <a:effectLst/>
                          <a:latin typeface="Arial" panose="020B0604020202020204" pitchFamily="34" charset="0"/>
                          <a:cs typeface="Arial" panose="020B0604020202020204" pitchFamily="34" charset="0"/>
                        </a:rPr>
                        <a:t>Grip-It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err="1">
                          <a:effectLst/>
                          <a:latin typeface="Arial" panose="020B0604020202020204" pitchFamily="34" charset="0"/>
                          <a:cs typeface="Arial" panose="020B0604020202020204" pitchFamily="34" charset="0"/>
                        </a:rPr>
                        <a:t>Redi</a:t>
                      </a:r>
                      <a:r>
                        <a:rPr lang="en-US" sz="800" cap="small" dirty="0">
                          <a:effectLst/>
                          <a:latin typeface="Arial" panose="020B0604020202020204" pitchFamily="34" charset="0"/>
                          <a:cs typeface="Arial" panose="020B0604020202020204" pitchFamily="34" charset="0"/>
                        </a:rPr>
                        <a:t>-</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Lube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Tap</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Water</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Emulsion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err="1">
                          <a:effectLst/>
                          <a:latin typeface="Arial" panose="020B0604020202020204" pitchFamily="34" charset="0"/>
                          <a:cs typeface="Arial" panose="020B0604020202020204" pitchFamily="34" charset="0"/>
                        </a:rPr>
                        <a:t>Thix</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smtClean="0">
                          <a:effectLst/>
                          <a:latin typeface="Arial" panose="020B0604020202020204" pitchFamily="34" charset="0"/>
                          <a:cs typeface="Arial" panose="020B0604020202020204" pitchFamily="34" charset="0"/>
                        </a:rPr>
                        <a:t>Grip-It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P-80</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err="1">
                          <a:effectLst/>
                          <a:latin typeface="Arial" panose="020B0604020202020204" pitchFamily="34" charset="0"/>
                          <a:cs typeface="Arial" panose="020B0604020202020204" pitchFamily="34" charset="0"/>
                        </a:rPr>
                        <a:t>Redi</a:t>
                      </a:r>
                      <a:r>
                        <a:rPr lang="en-US" sz="800" cap="small" dirty="0">
                          <a:effectLst/>
                          <a:latin typeface="Arial" panose="020B0604020202020204" pitchFamily="34" charset="0"/>
                          <a:cs typeface="Arial" panose="020B0604020202020204" pitchFamily="34" charset="0"/>
                        </a:rPr>
                        <a:t>-</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cap="small" dirty="0">
                          <a:effectLst/>
                          <a:latin typeface="Arial" panose="020B0604020202020204" pitchFamily="34" charset="0"/>
                          <a:cs typeface="Arial" panose="020B0604020202020204" pitchFamily="34" charset="0"/>
                        </a:rPr>
                        <a:t>Lube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Tap</a:t>
                      </a: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Water</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71450">
                <a:tc rowSpan="2">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ALUMINUM</a:t>
                      </a:r>
                    </a:p>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1100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u="dbl">
                          <a:effectLst/>
                          <a:latin typeface="Arial" panose="020B0604020202020204" pitchFamily="34" charset="0"/>
                          <a:cs typeface="Arial" panose="020B0604020202020204" pitchFamily="34" charset="0"/>
                        </a:rPr>
                        <a:t>- 0.15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u="dbl">
                          <a:effectLst/>
                          <a:latin typeface="Arial" panose="020B0604020202020204" pitchFamily="34" charset="0"/>
                          <a:cs typeface="Arial" panose="020B0604020202020204" pitchFamily="34" charset="0"/>
                        </a:rPr>
                        <a:t>- 0.44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71450">
                <a:tc vMerge="1">
                  <a:txBody>
                    <a:bodyPr/>
                    <a:lstStyle/>
                    <a:p>
                      <a:endParaRPr lang="en-US"/>
                    </a:p>
                  </a:txBody>
                  <a:tcP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Appearance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No change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u="dbl">
                          <a:effectLst/>
                          <a:latin typeface="Arial" panose="020B0604020202020204" pitchFamily="34" charset="0"/>
                          <a:cs typeface="Arial" panose="020B0604020202020204" pitchFamily="34" charset="0"/>
                        </a:rPr>
                        <a:t>Darker</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u="dbl">
                          <a:effectLst/>
                          <a:latin typeface="Arial" panose="020B0604020202020204" pitchFamily="34" charset="0"/>
                          <a:cs typeface="Arial" panose="020B0604020202020204" pitchFamily="34" charset="0"/>
                        </a:rPr>
                        <a:t>overall</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Several</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pinpoints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No change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u="dbl">
                          <a:effectLst/>
                          <a:latin typeface="Arial" panose="020B0604020202020204" pitchFamily="34" charset="0"/>
                          <a:cs typeface="Arial" panose="020B0604020202020204" pitchFamily="34" charset="0"/>
                        </a:rPr>
                        <a:t>Black</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Pinpoints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86055">
                <a:tc rowSpan="2">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*BRASS ALLOY</a:t>
                      </a:r>
                    </a:p>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260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- 0.35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- 0.04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- 0.02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- 0.36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u="dbl">
                          <a:effectLst/>
                          <a:latin typeface="Arial" panose="020B0604020202020204" pitchFamily="34" charset="0"/>
                          <a:cs typeface="Arial" panose="020B0604020202020204" pitchFamily="34" charset="0"/>
                        </a:rPr>
                        <a:t>- 0.47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85420">
                <a:tc vMerge="1">
                  <a:txBody>
                    <a:bodyPr/>
                    <a:lstStyle/>
                    <a:p>
                      <a:endParaRPr lang="en-US"/>
                    </a:p>
                  </a:txBody>
                  <a:tcP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Appearance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Dull finish</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Faded</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Appearance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Dark spots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Faded</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appearance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Darker</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outlines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u="dbl">
                          <a:effectLst/>
                          <a:latin typeface="Arial" panose="020B0604020202020204" pitchFamily="34" charset="0"/>
                          <a:cs typeface="Arial" panose="020B0604020202020204" pitchFamily="34" charset="0"/>
                        </a:rPr>
                        <a:t>Faded</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u="dbl">
                          <a:effectLst/>
                          <a:latin typeface="Arial" panose="020B0604020202020204" pitchFamily="34" charset="0"/>
                          <a:cs typeface="Arial" panose="020B0604020202020204" pitchFamily="34" charset="0"/>
                        </a:rPr>
                        <a:t>appearance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Dark spots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Dark spots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71450">
                <a:tc rowSpan="2">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*BRONZE ALLOY</a:t>
                      </a:r>
                    </a:p>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220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- 0.01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- 0.02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u="dbl">
                          <a:effectLst/>
                          <a:latin typeface="Arial" panose="020B0604020202020204" pitchFamily="34" charset="0"/>
                          <a:cs typeface="Arial" panose="020B0604020202020204" pitchFamily="34" charset="0"/>
                        </a:rPr>
                        <a:t>- 0.50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71450">
                <a:tc vMerge="1">
                  <a:txBody>
                    <a:bodyPr/>
                    <a:lstStyle/>
                    <a:p>
                      <a:endParaRPr lang="en-US"/>
                    </a:p>
                  </a:txBody>
                  <a:tcP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Appearance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Faded</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appearance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No change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Dark spots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Faded</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appearance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Dark spots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u="dbl" dirty="0">
                          <a:effectLst/>
                          <a:latin typeface="Arial" panose="020B0604020202020204" pitchFamily="34" charset="0"/>
                          <a:cs typeface="Arial" panose="020B0604020202020204" pitchFamily="34" charset="0"/>
                        </a:rPr>
                        <a:t>Faded</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u="dbl" dirty="0">
                          <a:effectLst/>
                          <a:latin typeface="Arial" panose="020B0604020202020204" pitchFamily="34" charset="0"/>
                          <a:cs typeface="Arial" panose="020B0604020202020204" pitchFamily="34" charset="0"/>
                        </a:rPr>
                        <a:t>appearance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Dark spots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Dark spots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71450">
                <a:tc rowSpan="2">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1008 COLD</a:t>
                      </a:r>
                    </a:p>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ROLLED STEEL</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- 0.04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- 0.06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u="dbl">
                          <a:effectLst/>
                          <a:latin typeface="Arial" panose="020B0604020202020204" pitchFamily="34" charset="0"/>
                          <a:cs typeface="Arial" panose="020B0604020202020204" pitchFamily="34" charset="0"/>
                        </a:rPr>
                        <a:t>- 0.47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71450">
                <a:tc vMerge="1">
                  <a:txBody>
                    <a:bodyPr/>
                    <a:lstStyle/>
                    <a:p>
                      <a:endParaRPr lang="en-US"/>
                    </a:p>
                  </a:txBody>
                  <a:tcP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Appearance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No change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Pinpoints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No change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u="dbl">
                          <a:effectLst/>
                          <a:latin typeface="Arial" panose="020B0604020202020204" pitchFamily="34" charset="0"/>
                          <a:cs typeface="Arial" panose="020B0604020202020204" pitchFamily="34" charset="0"/>
                        </a:rPr>
                        <a:t>Rust spots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71450">
                <a:tc rowSpan="2">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*COPPER ALLOY</a:t>
                      </a:r>
                    </a:p>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CA 110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- 0.02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- 0.02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u="dbl" dirty="0">
                          <a:effectLst/>
                          <a:latin typeface="Arial" panose="020B0604020202020204" pitchFamily="34" charset="0"/>
                          <a:cs typeface="Arial" panose="020B0604020202020204" pitchFamily="34" charset="0"/>
                        </a:rPr>
                        <a:t>- 0.51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71450">
                <a:tc vMerge="1">
                  <a:txBody>
                    <a:bodyPr/>
                    <a:lstStyle/>
                    <a:p>
                      <a:endParaRPr lang="en-US"/>
                    </a:p>
                  </a:txBody>
                  <a:tcP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Appearance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Faded</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appearance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Darker</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outlines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Faded</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appearance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Dark spots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u="dbl" dirty="0">
                          <a:effectLst/>
                          <a:latin typeface="Arial" panose="020B0604020202020204" pitchFamily="34" charset="0"/>
                          <a:cs typeface="Arial" panose="020B0604020202020204" pitchFamily="34" charset="0"/>
                        </a:rPr>
                        <a:t>Faded</a:t>
                      </a:r>
                      <a:endParaRPr lang="en-US" sz="11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u="dbl" dirty="0">
                          <a:effectLst/>
                          <a:latin typeface="Arial" panose="020B0604020202020204" pitchFamily="34" charset="0"/>
                          <a:cs typeface="Arial" panose="020B0604020202020204" pitchFamily="34" charset="0"/>
                        </a:rPr>
                        <a:t>appearance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Dark spots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Darker</a:t>
                      </a:r>
                      <a:endParaRPr lang="en-US" sz="11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outlines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71450">
                <a:tc rowSpan="2">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MONEL 400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- 0.01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71450">
                <a:tc vMerge="1">
                  <a:txBody>
                    <a:bodyPr/>
                    <a:lstStyle/>
                    <a:p>
                      <a:endParaRPr lang="en-US"/>
                    </a:p>
                  </a:txBody>
                  <a:tcP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Appearance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No change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No change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71450">
                <a:tc rowSpan="2">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304 STAINLESS</a:t>
                      </a:r>
                    </a:p>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STEEL</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 Mass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71450">
                <a:tc vMerge="1">
                  <a:txBody>
                    <a:bodyPr/>
                    <a:lstStyle/>
                    <a:p>
                      <a:endParaRPr lang="en-US"/>
                    </a:p>
                  </a:txBody>
                  <a:tcP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Appearance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No change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71450">
                <a:tc rowSpan="2">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TITANIUM</a:t>
                      </a:r>
                    </a:p>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ALLOY, 8% </a:t>
                      </a:r>
                      <a:r>
                        <a:rPr lang="en-US" sz="900" dirty="0" err="1">
                          <a:effectLst/>
                          <a:latin typeface="Arial" panose="020B0604020202020204" pitchFamily="34" charset="0"/>
                          <a:cs typeface="Arial" panose="020B0604020202020204" pitchFamily="34" charset="0"/>
                        </a:rPr>
                        <a:t>Mn</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Mass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- 0.01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0.00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0.00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71450">
                <a:tc vMerge="1">
                  <a:txBody>
                    <a:bodyPr/>
                    <a:lstStyle/>
                    <a:p>
                      <a:endParaRPr lang="en-US"/>
                    </a:p>
                  </a:txBody>
                  <a:tcP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 Appearance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No change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No change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No change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9" name="Rectangle 1"/>
          <p:cNvSpPr>
            <a:spLocks noChangeArrowheads="1"/>
          </p:cNvSpPr>
          <p:nvPr/>
        </p:nvSpPr>
        <p:spPr bwMode="auto">
          <a:xfrm>
            <a:off x="346166" y="914400"/>
            <a:ext cx="832158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Customers are encouraged to conduct their own tests before using P-80 lubricants</a:t>
            </a:r>
            <a:r>
              <a:rPr kumimoji="0" lang="en-US" altLang="en-US" sz="10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Underlined </a:t>
            </a:r>
            <a:r>
              <a:rPr kumimoji="0" lang="en-US" altLang="en-US" sz="10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Not Recommended </a:t>
            </a:r>
            <a:r>
              <a:rPr kumimoji="0" lang="en-US" altLang="en-US" sz="1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*P-80 RESIDUE WILL DISCOLOR COPPER AND COPPER ALLOYS.</a:t>
            </a:r>
            <a:endParaRPr kumimoji="0" lang="en-US" altLang="en-US" sz="1000" b="0" i="0" u="none" strike="noStrike" cap="none" normalizeH="0" baseline="0" dirty="0" smtClean="0">
              <a:ln>
                <a:noFill/>
              </a:ln>
              <a:solidFill>
                <a:schemeClr val="tx1"/>
              </a:solidFill>
              <a:effectLst/>
              <a:latin typeface="Arial" panose="020B0604020202020204" pitchFamily="34" charset="0"/>
            </a:endParaRPr>
          </a:p>
        </p:txBody>
      </p:sp>
      <p:sp>
        <p:nvSpPr>
          <p:cNvPr id="11" name="Title 1"/>
          <p:cNvSpPr txBox="1">
            <a:spLocks/>
          </p:cNvSpPr>
          <p:nvPr/>
        </p:nvSpPr>
        <p:spPr bwMode="auto">
          <a:xfrm>
            <a:off x="304800" y="457200"/>
            <a:ext cx="9067800" cy="47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2000" dirty="0" smtClean="0">
                <a:solidFill>
                  <a:srgbClr val="336600"/>
                </a:solidFill>
                <a:latin typeface="Arial Black" panose="020B0A04020102020204" pitchFamily="34" charset="0"/>
              </a:rPr>
              <a:t>P-80</a:t>
            </a:r>
            <a:r>
              <a:rPr lang="en-US" altLang="en-US" sz="2000" baseline="30000" dirty="0" smtClean="0">
                <a:solidFill>
                  <a:srgbClr val="336600"/>
                </a:solidFill>
                <a:latin typeface="Impact" panose="020B0806030902050204" pitchFamily="34" charset="0"/>
              </a:rPr>
              <a:t>®</a:t>
            </a:r>
            <a:r>
              <a:rPr lang="en-US" altLang="en-US" sz="2000" dirty="0">
                <a:solidFill>
                  <a:srgbClr val="336600"/>
                </a:solidFill>
                <a:latin typeface="Arial Black" panose="020B0A04020102020204" pitchFamily="34" charset="0"/>
              </a:rPr>
              <a:t> </a:t>
            </a:r>
            <a:r>
              <a:rPr lang="en-US" altLang="en-US" sz="2000" dirty="0" smtClean="0">
                <a:solidFill>
                  <a:srgbClr val="336600"/>
                </a:solidFill>
                <a:latin typeface="Arial Black" panose="020B0A04020102020204" pitchFamily="34" charset="0"/>
              </a:rPr>
              <a:t>Metal Compatibility At Room Temperature</a:t>
            </a:r>
            <a:endParaRPr lang="en-US" altLang="en-US" sz="2000" dirty="0">
              <a:solidFill>
                <a:srgbClr val="336600"/>
              </a:solidFill>
              <a:latin typeface="Arial Black" panose="020B0A04020102020204" pitchFamily="34" charset="0"/>
            </a:endParaRPr>
          </a:p>
        </p:txBody>
      </p:sp>
    </p:spTree>
    <p:extLst>
      <p:ext uri="{BB962C8B-B14F-4D97-AF65-F5344CB8AC3E}">
        <p14:creationId xmlns:p14="http://schemas.microsoft.com/office/powerpoint/2010/main" val="3990119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0956"/>
            <a:ext cx="2794000" cy="6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584" y="4955036"/>
            <a:ext cx="1676400" cy="165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017" y="2789746"/>
            <a:ext cx="1635239" cy="161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9109" y="3020163"/>
            <a:ext cx="1288483" cy="127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9384" y="1473992"/>
            <a:ext cx="1320914" cy="130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1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017" y="635115"/>
            <a:ext cx="1288483" cy="127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1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29109" y="4509743"/>
            <a:ext cx="1288483" cy="127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1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62824" y="81303"/>
            <a:ext cx="807017" cy="7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4" name="Picture 1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18597" y="382256"/>
            <a:ext cx="947964" cy="93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3317592" y="685800"/>
            <a:ext cx="5756558" cy="6254020"/>
          </a:xfrm>
          <a:prstGeom prst="rect">
            <a:avLst/>
          </a:prstGeom>
        </p:spPr>
        <p:txBody>
          <a:bodyPr wrap="square">
            <a:spAutoFit/>
          </a:bodyPr>
          <a:lstStyle/>
          <a:p>
            <a:pPr marL="273050" indent="-273050" algn="ctr" eaLnBrk="1" hangingPunct="1">
              <a:spcBef>
                <a:spcPct val="20000"/>
              </a:spcBef>
              <a:buClr>
                <a:schemeClr val="tx2"/>
              </a:buClr>
              <a:buSzPct val="95000"/>
              <a:defRPr/>
            </a:pPr>
            <a:r>
              <a:rPr lang="en-US" sz="1600" dirty="0">
                <a:latin typeface="Arial" pitchFamily="34" charset="0"/>
              </a:rPr>
              <a:t>Contact us </a:t>
            </a:r>
            <a:r>
              <a:rPr lang="en-US" sz="1600" dirty="0" smtClean="0">
                <a:latin typeface="Arial" pitchFamily="34" charset="0"/>
              </a:rPr>
              <a:t>for product </a:t>
            </a:r>
            <a:r>
              <a:rPr lang="en-US" sz="1600" dirty="0">
                <a:latin typeface="Arial" pitchFamily="34" charset="0"/>
              </a:rPr>
              <a:t>information </a:t>
            </a:r>
            <a:r>
              <a:rPr lang="en-US" sz="1600" dirty="0" smtClean="0">
                <a:latin typeface="Arial" pitchFamily="34" charset="0"/>
              </a:rPr>
              <a:t>and</a:t>
            </a:r>
            <a:br>
              <a:rPr lang="en-US" sz="1600" dirty="0" smtClean="0">
                <a:latin typeface="Arial" pitchFamily="34" charset="0"/>
              </a:rPr>
            </a:br>
            <a:r>
              <a:rPr lang="en-US" sz="1600" dirty="0" smtClean="0">
                <a:latin typeface="Arial" pitchFamily="34" charset="0"/>
              </a:rPr>
              <a:t>samples or </a:t>
            </a:r>
            <a:r>
              <a:rPr lang="en-US" sz="1600" dirty="0">
                <a:latin typeface="Arial" pitchFamily="34" charset="0"/>
              </a:rPr>
              <a:t>a copy of this </a:t>
            </a:r>
            <a:r>
              <a:rPr lang="en-US" sz="1600" dirty="0" smtClean="0">
                <a:latin typeface="Arial" pitchFamily="34" charset="0"/>
              </a:rPr>
              <a:t>presentation</a:t>
            </a:r>
            <a:br>
              <a:rPr lang="en-US" sz="1600" dirty="0" smtClean="0">
                <a:latin typeface="Arial" pitchFamily="34" charset="0"/>
              </a:rPr>
            </a:br>
            <a:r>
              <a:rPr lang="en-US" sz="1600" b="1" dirty="0" smtClean="0">
                <a:solidFill>
                  <a:schemeClr val="accent4">
                    <a:lumMod val="50000"/>
                  </a:schemeClr>
                </a:solidFill>
                <a:latin typeface="Arial" pitchFamily="34" charset="0"/>
              </a:rPr>
              <a:t>International </a:t>
            </a:r>
            <a:r>
              <a:rPr lang="en-US" sz="1600" b="1" dirty="0">
                <a:solidFill>
                  <a:schemeClr val="accent4">
                    <a:lumMod val="50000"/>
                  </a:schemeClr>
                </a:solidFill>
                <a:latin typeface="Arial" pitchFamily="34" charset="0"/>
              </a:rPr>
              <a:t>Products </a:t>
            </a:r>
            <a:r>
              <a:rPr lang="en-US" sz="1600" b="1" dirty="0" smtClean="0">
                <a:solidFill>
                  <a:schemeClr val="accent4">
                    <a:lumMod val="50000"/>
                  </a:schemeClr>
                </a:solidFill>
                <a:latin typeface="Arial" pitchFamily="34" charset="0"/>
              </a:rPr>
              <a:t>Corporation</a:t>
            </a:r>
            <a:br>
              <a:rPr lang="en-US" sz="1600" b="1" dirty="0" smtClean="0">
                <a:solidFill>
                  <a:schemeClr val="accent4">
                    <a:lumMod val="50000"/>
                  </a:schemeClr>
                </a:solidFill>
                <a:latin typeface="Arial" pitchFamily="34" charset="0"/>
              </a:rPr>
            </a:br>
            <a:r>
              <a:rPr lang="en-US" sz="1600" b="1" dirty="0" smtClean="0">
                <a:latin typeface="Arial" pitchFamily="34" charset="0"/>
              </a:rPr>
              <a:t>USA Headquarters</a:t>
            </a:r>
            <a:br>
              <a:rPr lang="en-US" sz="1600" b="1" dirty="0" smtClean="0">
                <a:latin typeface="Arial" pitchFamily="34" charset="0"/>
              </a:rPr>
            </a:br>
            <a:r>
              <a:rPr lang="en-US" sz="1600" dirty="0" smtClean="0">
                <a:latin typeface="Arial" pitchFamily="34" charset="0"/>
              </a:rPr>
              <a:t>201 </a:t>
            </a:r>
            <a:r>
              <a:rPr lang="en-US" sz="1600" dirty="0">
                <a:latin typeface="Arial" pitchFamily="34" charset="0"/>
              </a:rPr>
              <a:t>Connecticut </a:t>
            </a:r>
            <a:r>
              <a:rPr lang="en-US" sz="1600" dirty="0" smtClean="0">
                <a:latin typeface="Arial" pitchFamily="34" charset="0"/>
              </a:rPr>
              <a:t>Drive</a:t>
            </a:r>
            <a:br>
              <a:rPr lang="en-US" sz="1600" dirty="0" smtClean="0">
                <a:latin typeface="Arial" pitchFamily="34" charset="0"/>
              </a:rPr>
            </a:br>
            <a:r>
              <a:rPr lang="en-US" sz="1600" dirty="0" smtClean="0">
                <a:latin typeface="Arial" pitchFamily="34" charset="0"/>
              </a:rPr>
              <a:t>Burlington </a:t>
            </a:r>
            <a:r>
              <a:rPr lang="en-US" sz="1600" dirty="0">
                <a:latin typeface="Arial" pitchFamily="34" charset="0"/>
              </a:rPr>
              <a:t>NJ 08016 </a:t>
            </a:r>
            <a:r>
              <a:rPr lang="en-US" sz="1600" dirty="0" smtClean="0">
                <a:latin typeface="Arial" pitchFamily="34" charset="0"/>
              </a:rPr>
              <a:t>USA</a:t>
            </a:r>
            <a:br>
              <a:rPr lang="en-US" sz="1600" dirty="0" smtClean="0">
                <a:latin typeface="Arial" pitchFamily="34" charset="0"/>
              </a:rPr>
            </a:br>
            <a:r>
              <a:rPr lang="en-US" sz="1600" dirty="0" smtClean="0">
                <a:latin typeface="Arial" pitchFamily="34" charset="0"/>
              </a:rPr>
              <a:t>Tel</a:t>
            </a:r>
            <a:r>
              <a:rPr lang="en-US" sz="1600" dirty="0">
                <a:latin typeface="Arial" pitchFamily="34" charset="0"/>
              </a:rPr>
              <a:t>. 609-386-8770   Fax. </a:t>
            </a:r>
            <a:r>
              <a:rPr lang="en-US" sz="1600" dirty="0" smtClean="0">
                <a:latin typeface="Arial" pitchFamily="34" charset="0"/>
              </a:rPr>
              <a:t>609-386-8438</a:t>
            </a:r>
            <a:br>
              <a:rPr lang="en-US" sz="1600" dirty="0" smtClean="0">
                <a:latin typeface="Arial" pitchFamily="34" charset="0"/>
              </a:rPr>
            </a:br>
            <a:endParaRPr lang="en-US" sz="400" dirty="0" smtClean="0">
              <a:latin typeface="Arial" pitchFamily="34" charset="0"/>
            </a:endParaRPr>
          </a:p>
          <a:p>
            <a:pPr marL="182880" indent="-273050" algn="ctr" eaLnBrk="1" hangingPunct="1">
              <a:spcBef>
                <a:spcPct val="20000"/>
              </a:spcBef>
              <a:buClr>
                <a:schemeClr val="tx2"/>
              </a:buClr>
              <a:buSzPct val="95000"/>
              <a:defRPr/>
            </a:pPr>
            <a:r>
              <a:rPr lang="en-US" sz="1600" dirty="0" smtClean="0">
                <a:latin typeface="Arial" pitchFamily="34" charset="0"/>
              </a:rPr>
              <a:t>Kathy Wyrofsky, President</a:t>
            </a:r>
            <a:br>
              <a:rPr lang="en-US" sz="1600" dirty="0" smtClean="0">
                <a:latin typeface="Arial" pitchFamily="34" charset="0"/>
              </a:rPr>
            </a:br>
            <a:r>
              <a:rPr lang="en-US" sz="1600" dirty="0" smtClean="0">
                <a:latin typeface="Arial" pitchFamily="34" charset="0"/>
              </a:rPr>
              <a:t>609-386-8770 x213 kwyrofsky@ipcol.com</a:t>
            </a:r>
          </a:p>
          <a:p>
            <a:pPr marL="182880" indent="-273050" algn="ctr" eaLnBrk="1" hangingPunct="1">
              <a:spcBef>
                <a:spcPct val="20000"/>
              </a:spcBef>
              <a:buClr>
                <a:schemeClr val="tx2"/>
              </a:buClr>
              <a:buSzPct val="95000"/>
              <a:defRPr/>
            </a:pPr>
            <a:endParaRPr lang="en-US" sz="400" dirty="0" smtClean="0">
              <a:latin typeface="Arial" pitchFamily="34" charset="0"/>
            </a:endParaRPr>
          </a:p>
          <a:p>
            <a:pPr marL="182880" indent="-273050" algn="ctr" eaLnBrk="1" hangingPunct="1">
              <a:spcBef>
                <a:spcPct val="20000"/>
              </a:spcBef>
              <a:buClr>
                <a:schemeClr val="tx2"/>
              </a:buClr>
              <a:buSzPct val="95000"/>
              <a:defRPr/>
            </a:pPr>
            <a:r>
              <a:rPr lang="en-US" sz="1600" dirty="0" smtClean="0">
                <a:latin typeface="Arial" pitchFamily="34" charset="0"/>
              </a:rPr>
              <a:t>Tom </a:t>
            </a:r>
            <a:r>
              <a:rPr lang="en-US" sz="1600" dirty="0">
                <a:latin typeface="Arial" pitchFamily="34" charset="0"/>
              </a:rPr>
              <a:t>McGuckin, VP Research and Quality</a:t>
            </a:r>
            <a:br>
              <a:rPr lang="en-US" sz="1600" dirty="0">
                <a:latin typeface="Arial" pitchFamily="34" charset="0"/>
              </a:rPr>
            </a:br>
            <a:r>
              <a:rPr lang="en-US" sz="1600" dirty="0">
                <a:latin typeface="Arial" pitchFamily="34" charset="0"/>
              </a:rPr>
              <a:t>609-386-8770 x210 tmcguckin@ipcol.com</a:t>
            </a:r>
            <a:br>
              <a:rPr lang="en-US" sz="1600" dirty="0">
                <a:latin typeface="Arial" pitchFamily="34" charset="0"/>
              </a:rPr>
            </a:br>
            <a:endParaRPr lang="en-US" sz="400" dirty="0" smtClean="0">
              <a:latin typeface="Arial" pitchFamily="34" charset="0"/>
            </a:endParaRPr>
          </a:p>
          <a:p>
            <a:pPr marL="182880" indent="-273050" algn="ctr" eaLnBrk="1" hangingPunct="1">
              <a:spcBef>
                <a:spcPct val="20000"/>
              </a:spcBef>
              <a:buClr>
                <a:schemeClr val="tx2"/>
              </a:buClr>
              <a:buSzPct val="95000"/>
              <a:defRPr/>
            </a:pPr>
            <a:r>
              <a:rPr lang="en-US" sz="1600" dirty="0" smtClean="0">
                <a:latin typeface="Arial" pitchFamily="34" charset="0"/>
              </a:rPr>
              <a:t>Michele Christian, Marketing Director</a:t>
            </a:r>
            <a:br>
              <a:rPr lang="en-US" sz="1600" dirty="0" smtClean="0">
                <a:latin typeface="Arial" pitchFamily="34" charset="0"/>
              </a:rPr>
            </a:br>
            <a:r>
              <a:rPr lang="en-US" sz="1600" dirty="0" smtClean="0">
                <a:latin typeface="Arial" pitchFamily="34" charset="0"/>
              </a:rPr>
              <a:t>609-386-8770 x222 mchristian@ipcol.com</a:t>
            </a:r>
          </a:p>
          <a:p>
            <a:pPr marL="182880" indent="-273050" algn="ctr" eaLnBrk="1" hangingPunct="1">
              <a:spcBef>
                <a:spcPct val="20000"/>
              </a:spcBef>
              <a:buClr>
                <a:schemeClr val="tx2"/>
              </a:buClr>
              <a:buSzPct val="95000"/>
              <a:defRPr/>
            </a:pPr>
            <a:r>
              <a:rPr lang="en-US" sz="1600" dirty="0" smtClean="0">
                <a:latin typeface="Arial" pitchFamily="34" charset="0"/>
              </a:rPr>
              <a:t>Judy Shapiro, Account Specialist</a:t>
            </a:r>
            <a:br>
              <a:rPr lang="en-US" sz="1600" dirty="0" smtClean="0">
                <a:latin typeface="Arial" pitchFamily="34" charset="0"/>
              </a:rPr>
            </a:br>
            <a:r>
              <a:rPr lang="en-US" sz="1600" dirty="0" smtClean="0">
                <a:latin typeface="Arial" pitchFamily="34" charset="0"/>
              </a:rPr>
              <a:t>609-386-8770 x 217 jshapiro@ipcol.com</a:t>
            </a:r>
            <a:br>
              <a:rPr lang="en-US" sz="1600" dirty="0" smtClean="0">
                <a:latin typeface="Arial" pitchFamily="34" charset="0"/>
              </a:rPr>
            </a:br>
            <a:endParaRPr lang="en-US" sz="800" dirty="0" smtClean="0">
              <a:latin typeface="Arial" pitchFamily="34" charset="0"/>
            </a:endParaRPr>
          </a:p>
          <a:p>
            <a:pPr marL="182880" indent="-273050" algn="ctr" eaLnBrk="1" hangingPunct="1">
              <a:spcBef>
                <a:spcPct val="20000"/>
              </a:spcBef>
              <a:buClr>
                <a:schemeClr val="tx2"/>
              </a:buClr>
              <a:buSzPct val="95000"/>
              <a:defRPr/>
            </a:pPr>
            <a:r>
              <a:rPr lang="en-US" sz="1600" dirty="0" smtClean="0">
                <a:latin typeface="Arial" pitchFamily="34" charset="0"/>
              </a:rPr>
              <a:t>Website</a:t>
            </a:r>
            <a:r>
              <a:rPr lang="en-US" sz="1600" dirty="0">
                <a:latin typeface="Arial" pitchFamily="34" charset="0"/>
              </a:rPr>
              <a:t>: </a:t>
            </a:r>
            <a:r>
              <a:rPr lang="en-US" sz="1600" dirty="0" smtClean="0">
                <a:latin typeface="Arial" pitchFamily="34" charset="0"/>
              </a:rPr>
              <a:t>www.ipcol.com</a:t>
            </a:r>
            <a:br>
              <a:rPr lang="en-US" sz="1600" dirty="0" smtClean="0">
                <a:latin typeface="Arial" pitchFamily="34" charset="0"/>
              </a:rPr>
            </a:br>
            <a:r>
              <a:rPr lang="en-US" sz="1600" dirty="0">
                <a:latin typeface="Arial" pitchFamily="34" charset="0"/>
              </a:rPr>
              <a:t/>
            </a:r>
            <a:br>
              <a:rPr lang="en-US" sz="1600" dirty="0">
                <a:latin typeface="Arial" pitchFamily="34" charset="0"/>
              </a:rPr>
            </a:br>
            <a:r>
              <a:rPr lang="en-US" sz="1200" b="1" dirty="0" smtClean="0">
                <a:latin typeface="Arial" pitchFamily="34" charset="0"/>
              </a:rPr>
              <a:t>U.K</a:t>
            </a:r>
            <a:r>
              <a:rPr lang="en-US" sz="1200" b="1" dirty="0">
                <a:latin typeface="Arial" pitchFamily="34" charset="0"/>
              </a:rPr>
              <a:t>. Branch</a:t>
            </a:r>
            <a:r>
              <a:rPr lang="en-US" sz="1200" dirty="0">
                <a:latin typeface="Arial" pitchFamily="34" charset="0"/>
              </a:rPr>
              <a:t/>
            </a:r>
            <a:br>
              <a:rPr lang="en-US" sz="1200" dirty="0">
                <a:latin typeface="Arial" pitchFamily="34" charset="0"/>
              </a:rPr>
            </a:br>
            <a:r>
              <a:rPr lang="en-US" sz="1200" dirty="0">
                <a:latin typeface="Arial" pitchFamily="34" charset="0"/>
              </a:rPr>
              <a:t>Unit 5 Green Lane Business Park</a:t>
            </a:r>
            <a:br>
              <a:rPr lang="en-US" sz="1200" dirty="0">
                <a:latin typeface="Arial" pitchFamily="34" charset="0"/>
              </a:rPr>
            </a:br>
            <a:r>
              <a:rPr lang="en-US" sz="1200" dirty="0">
                <a:latin typeface="Arial" pitchFamily="34" charset="0"/>
              </a:rPr>
              <a:t>238 Green Lane - London SE9 3TL U.K.</a:t>
            </a:r>
            <a:br>
              <a:rPr lang="en-US" sz="1200" dirty="0">
                <a:latin typeface="Arial" pitchFamily="34" charset="0"/>
              </a:rPr>
            </a:br>
            <a:r>
              <a:rPr lang="en-US" sz="1200" dirty="0">
                <a:latin typeface="Arial" pitchFamily="34" charset="0"/>
              </a:rPr>
              <a:t>Tel. 0208 857 5678 Fax. 0208 857 1313</a:t>
            </a:r>
            <a:br>
              <a:rPr lang="en-US" sz="1200" dirty="0">
                <a:latin typeface="Arial" pitchFamily="34" charset="0"/>
              </a:rPr>
            </a:br>
            <a:r>
              <a:rPr lang="en-US" sz="1200" dirty="0">
                <a:latin typeface="Arial" pitchFamily="34" charset="0"/>
              </a:rPr>
              <a:t>saleseurope@ipcol.com</a:t>
            </a:r>
          </a:p>
          <a:p>
            <a:pPr marL="182880" indent="-273050" algn="ctr" eaLnBrk="1" hangingPunct="1">
              <a:spcBef>
                <a:spcPct val="20000"/>
              </a:spcBef>
              <a:buClr>
                <a:schemeClr val="tx2"/>
              </a:buClr>
              <a:buSzPct val="95000"/>
              <a:defRPr/>
            </a:pPr>
            <a:r>
              <a:rPr lang="en-US" sz="1800" b="1" dirty="0" smtClean="0">
                <a:solidFill>
                  <a:schemeClr val="accent4">
                    <a:lumMod val="50000"/>
                  </a:schemeClr>
                </a:solidFill>
                <a:latin typeface="Arial" pitchFamily="34" charset="0"/>
              </a:rPr>
              <a:t>Thank </a:t>
            </a:r>
            <a:r>
              <a:rPr lang="en-US" sz="1800" b="1" dirty="0">
                <a:solidFill>
                  <a:schemeClr val="accent4">
                    <a:lumMod val="50000"/>
                  </a:schemeClr>
                </a:solidFill>
                <a:latin typeface="Arial" pitchFamily="34" charset="0"/>
              </a:rPr>
              <a:t>you!</a:t>
            </a:r>
          </a:p>
        </p:txBody>
      </p:sp>
    </p:spTree>
    <p:extLst>
      <p:ext uri="{BB962C8B-B14F-4D97-AF65-F5344CB8AC3E}">
        <p14:creationId xmlns:p14="http://schemas.microsoft.com/office/powerpoint/2010/main" val="4218939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txBox="1">
            <a:spLocks/>
          </p:cNvSpPr>
          <p:nvPr/>
        </p:nvSpPr>
        <p:spPr bwMode="auto">
          <a:xfrm>
            <a:off x="457200" y="457200"/>
            <a:ext cx="754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2400">
                <a:solidFill>
                  <a:srgbClr val="336600"/>
                </a:solidFill>
                <a:latin typeface="Arial Black" panose="020B0A04020102020204" pitchFamily="34" charset="0"/>
              </a:rPr>
              <a:t>Why Use Rubber Assembly Lubricants</a:t>
            </a:r>
          </a:p>
        </p:txBody>
      </p:sp>
      <p:sp>
        <p:nvSpPr>
          <p:cNvPr id="21508" name="Content Placeholder 2"/>
          <p:cNvSpPr txBox="1">
            <a:spLocks/>
          </p:cNvSpPr>
          <p:nvPr/>
        </p:nvSpPr>
        <p:spPr bwMode="auto">
          <a:xfrm>
            <a:off x="457200" y="16002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20000"/>
              </a:lnSpc>
              <a:spcBef>
                <a:spcPct val="0"/>
              </a:spcBef>
              <a:buFontTx/>
              <a:buNone/>
            </a:pPr>
            <a:endParaRPr lang="en-US" altLang="en-US" sz="1600">
              <a:solidFill>
                <a:schemeClr val="tx2"/>
              </a:solidFill>
            </a:endParaRPr>
          </a:p>
        </p:txBody>
      </p:sp>
      <p:cxnSp>
        <p:nvCxnSpPr>
          <p:cNvPr id="19" name="Straight Connector 18"/>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510"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BC5D1D56-4DB6-4CAD-9311-187461E5EF48}" type="slidenum">
              <a:rPr lang="en-US" altLang="en-US" sz="1200" smtClean="0">
                <a:solidFill>
                  <a:srgbClr val="045C75"/>
                </a:solidFill>
                <a:latin typeface="Dixon"/>
              </a:rPr>
              <a:pPr>
                <a:spcBef>
                  <a:spcPct val="0"/>
                </a:spcBef>
                <a:buClrTx/>
                <a:buSzTx/>
                <a:buFontTx/>
                <a:buNone/>
              </a:pPr>
              <a:t>3</a:t>
            </a:fld>
            <a:endParaRPr lang="en-US" altLang="en-US" sz="1200" smtClean="0">
              <a:solidFill>
                <a:srgbClr val="045C75"/>
              </a:solidFill>
              <a:latin typeface="Dixon"/>
            </a:endParaRPr>
          </a:p>
        </p:txBody>
      </p:sp>
      <p:sp>
        <p:nvSpPr>
          <p:cNvPr id="21" name="Content Placeholder 2"/>
          <p:cNvSpPr txBox="1">
            <a:spLocks/>
          </p:cNvSpPr>
          <p:nvPr/>
        </p:nvSpPr>
        <p:spPr>
          <a:xfrm>
            <a:off x="0" y="1447802"/>
            <a:ext cx="6248400" cy="4525963"/>
          </a:xfrm>
          <a:prstGeom prst="rect">
            <a:avLst/>
          </a:prstGeom>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buClrTx/>
              <a:defRPr/>
            </a:pPr>
            <a:r>
              <a:rPr lang="en-US" sz="2200" dirty="0" smtClean="0">
                <a:latin typeface="Arial" pitchFamily="34" charset="0"/>
                <a:cs typeface="Arial" pitchFamily="34" charset="0"/>
              </a:rPr>
              <a:t>Rubber materials are inherently difficult to install, remove, or otherwise manipulate – even when wet</a:t>
            </a:r>
          </a:p>
          <a:p>
            <a:pPr lvl="2">
              <a:buClrTx/>
              <a:buFont typeface="Courier New" pitchFamily="49" charset="0"/>
              <a:buChar char="o"/>
              <a:defRPr/>
            </a:pPr>
            <a:r>
              <a:rPr lang="en-US" sz="2300" dirty="0" smtClean="0">
                <a:latin typeface="Arial" pitchFamily="34" charset="0"/>
                <a:cs typeface="Arial" pitchFamily="34" charset="0"/>
              </a:rPr>
              <a:t>Common Assembly Problems Include</a:t>
            </a:r>
          </a:p>
          <a:p>
            <a:pPr lvl="4">
              <a:buClrTx/>
              <a:buFont typeface="Wingdings" pitchFamily="2" charset="2"/>
              <a:buChar char="Ø"/>
              <a:defRPr/>
            </a:pPr>
            <a:r>
              <a:rPr lang="en-US" sz="2200" dirty="0" smtClean="0">
                <a:latin typeface="Arial" pitchFamily="34" charset="0"/>
                <a:cs typeface="Arial" pitchFamily="34" charset="0"/>
              </a:rPr>
              <a:t>Rolling O-rings</a:t>
            </a:r>
          </a:p>
          <a:p>
            <a:pPr lvl="4">
              <a:buClrTx/>
              <a:buFont typeface="Wingdings" pitchFamily="2" charset="2"/>
              <a:buChar char="Ø"/>
              <a:defRPr/>
            </a:pPr>
            <a:r>
              <a:rPr lang="en-US" sz="2200" dirty="0" smtClean="0">
                <a:latin typeface="Arial" pitchFamily="34" charset="0"/>
                <a:cs typeface="Arial" pitchFamily="34" charset="0"/>
              </a:rPr>
              <a:t>Uneven cuts</a:t>
            </a:r>
          </a:p>
          <a:p>
            <a:pPr lvl="4">
              <a:buClrTx/>
              <a:buFont typeface="Wingdings" pitchFamily="2" charset="2"/>
              <a:buChar char="Ø"/>
              <a:defRPr/>
            </a:pPr>
            <a:r>
              <a:rPr lang="en-US" sz="2200" dirty="0" smtClean="0">
                <a:latin typeface="Arial" pitchFamily="34" charset="0"/>
                <a:cs typeface="Arial" pitchFamily="34" charset="0"/>
              </a:rPr>
              <a:t>Misaligned parts</a:t>
            </a:r>
          </a:p>
          <a:p>
            <a:pPr lvl="4">
              <a:buClrTx/>
              <a:buFont typeface="Wingdings" pitchFamily="2" charset="2"/>
              <a:buChar char="Ø"/>
              <a:defRPr/>
            </a:pPr>
            <a:r>
              <a:rPr lang="en-US" sz="2200" dirty="0" smtClean="0">
                <a:latin typeface="Arial" pitchFamily="34" charset="0"/>
                <a:cs typeface="Arial" pitchFamily="34" charset="0"/>
              </a:rPr>
              <a:t>Damaged parts </a:t>
            </a:r>
          </a:p>
          <a:p>
            <a:pPr lvl="4">
              <a:buClrTx/>
              <a:buFont typeface="Wingdings" pitchFamily="2" charset="2"/>
              <a:buChar char="Ø"/>
              <a:defRPr/>
            </a:pPr>
            <a:r>
              <a:rPr lang="en-US" sz="2200" dirty="0" smtClean="0">
                <a:latin typeface="Arial" pitchFamily="34" charset="0"/>
                <a:cs typeface="Arial" pitchFamily="34" charset="0"/>
              </a:rPr>
              <a:t>Sore muscles, worker injury</a:t>
            </a:r>
          </a:p>
          <a:p>
            <a:pPr lvl="5">
              <a:buClrTx/>
              <a:buFont typeface="Wingdings" pitchFamily="2" charset="2"/>
              <a:buChar char="§"/>
              <a:defRPr/>
            </a:pPr>
            <a:r>
              <a:rPr lang="en-US" dirty="0" smtClean="0">
                <a:latin typeface="Arial" pitchFamily="34" charset="0"/>
                <a:cs typeface="Arial" pitchFamily="34" charset="0"/>
              </a:rPr>
              <a:t>Repetitive Stress Injury (RSI)</a:t>
            </a:r>
          </a:p>
          <a:p>
            <a:pPr lvl="2" indent="0">
              <a:buFont typeface="Wingdings 2" pitchFamily="18" charset="2"/>
              <a:buNone/>
              <a:defRPr/>
            </a:pPr>
            <a:endParaRPr lang="en-US" sz="2200" dirty="0" smtClean="0">
              <a:latin typeface="Arial" pitchFamily="34" charset="0"/>
              <a:cs typeface="Arial" pitchFamily="34" charset="0"/>
            </a:endParaRPr>
          </a:p>
        </p:txBody>
      </p:sp>
      <p:pic>
        <p:nvPicPr>
          <p:cNvPr id="21512" name="Picture 6" descr="C:\Users\Sharon\AppData\Local\Microsoft\Windows\Temporary Internet Files\Content.IE5\2VW66MM7\MC90032281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7013" y="457200"/>
            <a:ext cx="21097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7" descr="C:\Users\Sharon\AppData\Local\Microsoft\Windows\Temporary Internet Files\Content.IE5\DE3SKT15\MC90032280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3838" y="2447925"/>
            <a:ext cx="18891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8" descr="C:\Users\Sharon\AppData\Local\Microsoft\Windows\Temporary Internet Files\Content.IE5\36W68YES\MC90002782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3063" y="3709988"/>
            <a:ext cx="17462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2"/>
          <p:cNvSpPr txBox="1">
            <a:spLocks/>
          </p:cNvSpPr>
          <p:nvPr/>
        </p:nvSpPr>
        <p:spPr bwMode="auto">
          <a:xfrm>
            <a:off x="457200" y="16002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20000"/>
              </a:lnSpc>
              <a:spcBef>
                <a:spcPct val="0"/>
              </a:spcBef>
              <a:buFontTx/>
              <a:buNone/>
            </a:pPr>
            <a:endParaRPr lang="en-US" altLang="en-US" sz="1600">
              <a:solidFill>
                <a:schemeClr val="tx2"/>
              </a:solidFill>
            </a:endParaRPr>
          </a:p>
        </p:txBody>
      </p:sp>
      <p:cxnSp>
        <p:nvCxnSpPr>
          <p:cNvPr id="19" name="Straight Connector 18"/>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57200" y="1143000"/>
            <a:ext cx="5822950" cy="4094163"/>
          </a:xfrm>
          <a:prstGeom prst="rect">
            <a:avLst/>
          </a:prstGeom>
        </p:spPr>
        <p:txBody>
          <a:bodyPr>
            <a:spAutoFit/>
          </a:bodyPr>
          <a:lstStyle/>
          <a:p>
            <a:pPr eaLnBrk="1" hangingPunct="1">
              <a:defRPr/>
            </a:pPr>
            <a:r>
              <a:rPr lang="en-US" sz="2000" dirty="0">
                <a:latin typeface="Arial Black" pitchFamily="34" charset="0"/>
              </a:rPr>
              <a:t>Reduce Installation Force</a:t>
            </a:r>
          </a:p>
          <a:p>
            <a:pPr marL="800100" lvl="1" indent="-342900" eaLnBrk="1" hangingPunct="1">
              <a:buFont typeface="Arial" pitchFamily="34" charset="0"/>
              <a:buChar char="•"/>
              <a:defRPr/>
            </a:pPr>
            <a:r>
              <a:rPr lang="en-US" sz="2000" dirty="0">
                <a:latin typeface="Arial" pitchFamily="34" charset="0"/>
              </a:rPr>
              <a:t>Reduce surface tension</a:t>
            </a:r>
          </a:p>
          <a:p>
            <a:pPr marL="800100" lvl="1" indent="-342900" eaLnBrk="1" hangingPunct="1">
              <a:buFont typeface="Arial" pitchFamily="34" charset="0"/>
              <a:buChar char="•"/>
              <a:defRPr/>
            </a:pPr>
            <a:r>
              <a:rPr lang="en-US" sz="2000" dirty="0">
                <a:latin typeface="Arial" pitchFamily="34" charset="0"/>
              </a:rPr>
              <a:t>Slide parts into place easily, providing </a:t>
            </a:r>
            <a:br>
              <a:rPr lang="en-US" sz="2000" dirty="0">
                <a:latin typeface="Arial" pitchFamily="34" charset="0"/>
              </a:rPr>
            </a:br>
            <a:r>
              <a:rPr lang="en-US" sz="2000" dirty="0">
                <a:latin typeface="Arial" pitchFamily="34" charset="0"/>
              </a:rPr>
              <a:t>a tight fit</a:t>
            </a:r>
          </a:p>
          <a:p>
            <a:pPr eaLnBrk="1" hangingPunct="1">
              <a:defRPr/>
            </a:pPr>
            <a:r>
              <a:rPr lang="en-US" sz="2000" b="1" dirty="0">
                <a:latin typeface="Arial Black" pitchFamily="34" charset="0"/>
              </a:rPr>
              <a:t>Achieve Closer Fits</a:t>
            </a:r>
          </a:p>
          <a:p>
            <a:pPr marL="800100" lvl="1" indent="-342900" eaLnBrk="1" hangingPunct="1">
              <a:buFont typeface="Arial" pitchFamily="34" charset="0"/>
              <a:buChar char="•"/>
              <a:defRPr/>
            </a:pPr>
            <a:r>
              <a:rPr lang="en-US" sz="2000" dirty="0">
                <a:latin typeface="Arial" pitchFamily="34" charset="0"/>
              </a:rPr>
              <a:t>Design lower tolerance parts</a:t>
            </a:r>
          </a:p>
          <a:p>
            <a:pPr marL="800100" lvl="1" indent="-342900" eaLnBrk="1" hangingPunct="1">
              <a:buFont typeface="Arial" pitchFamily="34" charset="0"/>
              <a:buChar char="•"/>
              <a:defRPr/>
            </a:pPr>
            <a:r>
              <a:rPr lang="en-US" sz="2000" dirty="0">
                <a:latin typeface="Arial" pitchFamily="34" charset="0"/>
              </a:rPr>
              <a:t>Increase torque installation</a:t>
            </a:r>
          </a:p>
          <a:p>
            <a:pPr marL="800100" lvl="1" indent="-342900" eaLnBrk="1" hangingPunct="1">
              <a:buFont typeface="Arial" pitchFamily="34" charset="0"/>
              <a:buChar char="•"/>
              <a:defRPr/>
            </a:pPr>
            <a:r>
              <a:rPr lang="en-US" sz="2000" dirty="0">
                <a:latin typeface="Arial" pitchFamily="34" charset="0"/>
              </a:rPr>
              <a:t>Temporary lubrication only ─ </a:t>
            </a:r>
            <a:br>
              <a:rPr lang="en-US" sz="2000" dirty="0">
                <a:latin typeface="Arial" pitchFamily="34" charset="0"/>
              </a:rPr>
            </a:br>
            <a:r>
              <a:rPr lang="en-US" sz="2000" dirty="0">
                <a:latin typeface="Arial" pitchFamily="34" charset="0"/>
              </a:rPr>
              <a:t>resulting in a tight fit</a:t>
            </a:r>
          </a:p>
          <a:p>
            <a:pPr eaLnBrk="1" hangingPunct="1">
              <a:defRPr/>
            </a:pPr>
            <a:r>
              <a:rPr lang="en-US" sz="2000" b="1" dirty="0">
                <a:latin typeface="Arial Black" pitchFamily="34" charset="0"/>
              </a:rPr>
              <a:t>Improve Product Performance</a:t>
            </a:r>
          </a:p>
          <a:p>
            <a:pPr marL="800100" lvl="1" indent="-342900" eaLnBrk="1" hangingPunct="1">
              <a:buFont typeface="Arial" pitchFamily="34" charset="0"/>
              <a:buChar char="•"/>
              <a:defRPr/>
            </a:pPr>
            <a:r>
              <a:rPr lang="en-US" sz="2000" dirty="0">
                <a:latin typeface="Arial" pitchFamily="34" charset="0"/>
              </a:rPr>
              <a:t>Reduce or eliminate damage to parts</a:t>
            </a:r>
          </a:p>
          <a:p>
            <a:pPr eaLnBrk="1" hangingPunct="1">
              <a:defRPr/>
            </a:pPr>
            <a:r>
              <a:rPr lang="en-US" sz="2000" b="1" dirty="0">
                <a:latin typeface="Arial Black" pitchFamily="34" charset="0"/>
              </a:rPr>
              <a:t>Increase Production Rates</a:t>
            </a:r>
          </a:p>
          <a:p>
            <a:pPr marL="457200" indent="57150" eaLnBrk="1" hangingPunct="1">
              <a:buFont typeface="Arial" pitchFamily="34" charset="0"/>
              <a:buChar char="•"/>
              <a:tabLst>
                <a:tab pos="457200" algn="l"/>
                <a:tab pos="800100" algn="l"/>
              </a:tabLst>
              <a:defRPr/>
            </a:pPr>
            <a:r>
              <a:rPr lang="en-US" sz="2000" dirty="0">
                <a:latin typeface="Arial" pitchFamily="34" charset="0"/>
              </a:rPr>
              <a:t>	Allow for faster, more productive assembly</a:t>
            </a:r>
          </a:p>
        </p:txBody>
      </p:sp>
      <p:sp>
        <p:nvSpPr>
          <p:cNvPr id="23558"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B9433B1E-91A5-41A0-ADD1-2E8A0B0530CC}" type="slidenum">
              <a:rPr lang="en-US" altLang="en-US" sz="1200" smtClean="0">
                <a:solidFill>
                  <a:srgbClr val="045C75"/>
                </a:solidFill>
                <a:latin typeface="Dixon"/>
              </a:rPr>
              <a:pPr>
                <a:spcBef>
                  <a:spcPct val="0"/>
                </a:spcBef>
                <a:buClrTx/>
                <a:buSzTx/>
                <a:buFontTx/>
                <a:buNone/>
              </a:pPr>
              <a:t>4</a:t>
            </a:fld>
            <a:endParaRPr lang="en-US" altLang="en-US" sz="1200" smtClean="0">
              <a:solidFill>
                <a:srgbClr val="045C75"/>
              </a:solidFill>
              <a:latin typeface="Dixon"/>
            </a:endParaRPr>
          </a:p>
        </p:txBody>
      </p:sp>
      <p:sp>
        <p:nvSpPr>
          <p:cNvPr id="23559" name="Title 1"/>
          <p:cNvSpPr txBox="1">
            <a:spLocks/>
          </p:cNvSpPr>
          <p:nvPr/>
        </p:nvSpPr>
        <p:spPr bwMode="auto">
          <a:xfrm>
            <a:off x="420688" y="4572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2400" dirty="0">
                <a:solidFill>
                  <a:srgbClr val="336600"/>
                </a:solidFill>
                <a:latin typeface="Arial Black" panose="020B0A04020102020204" pitchFamily="34" charset="0"/>
              </a:rPr>
              <a:t>A Rubber Lubricant Should:</a:t>
            </a:r>
          </a:p>
        </p:txBody>
      </p:sp>
      <p:pic>
        <p:nvPicPr>
          <p:cNvPr id="23560" name="Picture 3" descr="C:\Users\Sharon\AppData\Local\Microsoft\Windows\Temporary Internet Files\Content.IE5\DE3SKT15\MC9004325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5100" y="1143000"/>
            <a:ext cx="18415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7" descr="C:\Users\Sharon\AppData\Local\Microsoft\Windows\Temporary Internet Files\Content.IE5\DE3SKT15\MC90014998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5100" y="3059906"/>
            <a:ext cx="209867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Content Placeholder 2"/>
          <p:cNvSpPr txBox="1">
            <a:spLocks/>
          </p:cNvSpPr>
          <p:nvPr/>
        </p:nvSpPr>
        <p:spPr bwMode="auto">
          <a:xfrm>
            <a:off x="457200" y="16002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20000"/>
              </a:lnSpc>
              <a:spcBef>
                <a:spcPct val="0"/>
              </a:spcBef>
              <a:buFontTx/>
              <a:buNone/>
            </a:pPr>
            <a:endParaRPr lang="en-US" altLang="en-US" sz="1600">
              <a:solidFill>
                <a:schemeClr val="tx2"/>
              </a:solidFill>
            </a:endParaRPr>
          </a:p>
        </p:txBody>
      </p:sp>
      <p:cxnSp>
        <p:nvCxnSpPr>
          <p:cNvPr id="19" name="Straight Connector 18"/>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57199" y="1163637"/>
            <a:ext cx="6043613" cy="4093428"/>
          </a:xfrm>
          <a:prstGeom prst="rect">
            <a:avLst/>
          </a:prstGeom>
        </p:spPr>
        <p:txBody>
          <a:bodyPr wrap="square">
            <a:spAutoFit/>
          </a:bodyPr>
          <a:lstStyle/>
          <a:p>
            <a:pPr eaLnBrk="1" hangingPunct="1">
              <a:defRPr/>
            </a:pPr>
            <a:r>
              <a:rPr lang="en-US" sz="2000" b="1" dirty="0">
                <a:latin typeface="Arial Black" pitchFamily="34" charset="0"/>
              </a:rPr>
              <a:t>Avoid Injuries</a:t>
            </a:r>
          </a:p>
          <a:p>
            <a:pPr marL="800100" lvl="1" indent="-342900" eaLnBrk="1" hangingPunct="1">
              <a:buFont typeface="Arial" pitchFamily="34" charset="0"/>
              <a:buChar char="•"/>
              <a:defRPr/>
            </a:pPr>
            <a:r>
              <a:rPr lang="en-US" sz="2000" dirty="0">
                <a:latin typeface="Arial" pitchFamily="34" charset="0"/>
              </a:rPr>
              <a:t>Avoid musculoskeletal, slippage, and repetitive stress related injuries</a:t>
            </a:r>
          </a:p>
          <a:p>
            <a:pPr marL="800100" lvl="1" indent="-342900" eaLnBrk="1" hangingPunct="1">
              <a:buFont typeface="Arial" pitchFamily="34" charset="0"/>
              <a:buChar char="•"/>
              <a:defRPr/>
            </a:pPr>
            <a:r>
              <a:rPr lang="en-US" sz="2000" dirty="0">
                <a:latin typeface="Arial" pitchFamily="34" charset="0"/>
              </a:rPr>
              <a:t>Safe to handle</a:t>
            </a:r>
          </a:p>
          <a:p>
            <a:pPr marL="457200" indent="-457200" eaLnBrk="1" hangingPunct="1">
              <a:tabLst>
                <a:tab pos="0" algn="l"/>
                <a:tab pos="800100" algn="l"/>
              </a:tabLst>
              <a:defRPr/>
            </a:pPr>
            <a:r>
              <a:rPr lang="en-US" sz="2000" b="1" dirty="0">
                <a:latin typeface="Arial Black" pitchFamily="34" charset="0"/>
              </a:rPr>
              <a:t>Reduce Rejects</a:t>
            </a:r>
            <a:endParaRPr lang="en-US" sz="2000" dirty="0">
              <a:latin typeface="Arial" pitchFamily="34" charset="0"/>
            </a:endParaRPr>
          </a:p>
          <a:p>
            <a:pPr marL="800100" lvl="1" indent="-342900" eaLnBrk="1" hangingPunct="1">
              <a:buFont typeface="Arial" pitchFamily="34" charset="0"/>
              <a:buChar char="•"/>
              <a:defRPr/>
            </a:pPr>
            <a:r>
              <a:rPr lang="en-US" sz="2000" dirty="0">
                <a:latin typeface="Arial" pitchFamily="34" charset="0"/>
              </a:rPr>
              <a:t>Must be compatible with surfaces and liquids with which it may come in contact</a:t>
            </a:r>
          </a:p>
          <a:p>
            <a:pPr marL="800100" lvl="1" indent="-342900" eaLnBrk="1" hangingPunct="1">
              <a:buFont typeface="Arial" pitchFamily="34" charset="0"/>
              <a:buChar char="•"/>
              <a:defRPr/>
            </a:pPr>
            <a:r>
              <a:rPr lang="en-US" sz="2000" dirty="0">
                <a:latin typeface="Arial" pitchFamily="34" charset="0"/>
              </a:rPr>
              <a:t>No shrinking, softening, swelling, crazing or rusting</a:t>
            </a:r>
          </a:p>
          <a:p>
            <a:pPr marL="800100" lvl="1" indent="-342900" eaLnBrk="1" hangingPunct="1">
              <a:buFont typeface="Arial" pitchFamily="34" charset="0"/>
              <a:buChar char="•"/>
              <a:defRPr/>
            </a:pPr>
            <a:r>
              <a:rPr lang="en-US" sz="2000" dirty="0">
                <a:latin typeface="Arial" pitchFamily="34" charset="0"/>
              </a:rPr>
              <a:t>Should dry without residue when properly applied</a:t>
            </a:r>
          </a:p>
          <a:p>
            <a:pPr eaLnBrk="1" hangingPunct="1">
              <a:defRPr/>
            </a:pPr>
            <a:r>
              <a:rPr lang="en-US" sz="2000" b="1" dirty="0">
                <a:latin typeface="Arial Black" pitchFamily="34" charset="0"/>
              </a:rPr>
              <a:t>Environmentally Friendly, Easy </a:t>
            </a:r>
            <a:r>
              <a:rPr lang="en-US" sz="2000" b="1" dirty="0" smtClean="0">
                <a:latin typeface="Arial Black" pitchFamily="34" charset="0"/>
              </a:rPr>
              <a:t>to Dispose</a:t>
            </a:r>
            <a:endParaRPr lang="en-US" sz="2000" dirty="0">
              <a:latin typeface="Arial" pitchFamily="34" charset="0"/>
            </a:endParaRPr>
          </a:p>
          <a:p>
            <a:pPr lvl="1" eaLnBrk="1" hangingPunct="1">
              <a:defRPr/>
            </a:pPr>
            <a:endParaRPr lang="en-US" sz="2000" dirty="0">
              <a:latin typeface="Arial" pitchFamily="34" charset="0"/>
            </a:endParaRPr>
          </a:p>
        </p:txBody>
      </p:sp>
      <p:sp>
        <p:nvSpPr>
          <p:cNvPr id="25606"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10414FBC-707C-4806-8136-FC627500FFFB}" type="slidenum">
              <a:rPr lang="en-US" altLang="en-US" sz="1200" smtClean="0">
                <a:solidFill>
                  <a:srgbClr val="045C75"/>
                </a:solidFill>
                <a:latin typeface="Dixon"/>
              </a:rPr>
              <a:pPr>
                <a:spcBef>
                  <a:spcPct val="0"/>
                </a:spcBef>
                <a:buClrTx/>
                <a:buSzTx/>
                <a:buFontTx/>
                <a:buNone/>
              </a:pPr>
              <a:t>5</a:t>
            </a:fld>
            <a:endParaRPr lang="en-US" altLang="en-US" sz="1200" smtClean="0">
              <a:solidFill>
                <a:srgbClr val="045C75"/>
              </a:solidFill>
              <a:latin typeface="Dixon"/>
            </a:endParaRPr>
          </a:p>
        </p:txBody>
      </p:sp>
      <p:pic>
        <p:nvPicPr>
          <p:cNvPr id="25607" name="Picture 20" descr="C:\Users\Sharon\AppData\Local\Microsoft\Windows\Temporary Internet Files\Content.IE5\36W68YES\MP90043721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319462"/>
            <a:ext cx="22098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1" descr="C:\Users\Sharon\AppData\Local\Microsoft\Windows\Temporary Internet Files\Content.IE5\DE3SKT15\MC90004018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0050" y="1338262"/>
            <a:ext cx="17049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420688" y="4572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2400" dirty="0">
                <a:solidFill>
                  <a:srgbClr val="336600"/>
                </a:solidFill>
                <a:latin typeface="Arial Black" panose="020B0A04020102020204" pitchFamily="34" charset="0"/>
              </a:rPr>
              <a:t>A Rubber Lubricant Should: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40"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85707175-C671-4BEC-9DD1-820D6A62B85D}" type="slidenum">
              <a:rPr lang="en-US" altLang="en-US" sz="1200" smtClean="0">
                <a:solidFill>
                  <a:srgbClr val="045C75"/>
                </a:solidFill>
                <a:latin typeface="Dixon"/>
              </a:rPr>
              <a:pPr>
                <a:spcBef>
                  <a:spcPct val="0"/>
                </a:spcBef>
                <a:buClrTx/>
                <a:buSzTx/>
                <a:buFontTx/>
                <a:buNone/>
              </a:pPr>
              <a:t>6</a:t>
            </a:fld>
            <a:endParaRPr lang="en-US" altLang="en-US" sz="1200" smtClean="0">
              <a:solidFill>
                <a:srgbClr val="045C75"/>
              </a:solidFill>
              <a:latin typeface="Dixon"/>
            </a:endParaRPr>
          </a:p>
        </p:txBody>
      </p:sp>
      <p:sp>
        <p:nvSpPr>
          <p:cNvPr id="39941" name="Subtitle 2"/>
          <p:cNvSpPr txBox="1">
            <a:spLocks/>
          </p:cNvSpPr>
          <p:nvPr/>
        </p:nvSpPr>
        <p:spPr bwMode="auto">
          <a:xfrm>
            <a:off x="381000" y="304800"/>
            <a:ext cx="8458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Font typeface="Wingdings 2" panose="05020102010507070707" pitchFamily="18" charset="2"/>
              <a:buNone/>
            </a:pPr>
            <a:r>
              <a:rPr lang="en-US" altLang="en-US" sz="2400" b="1" dirty="0">
                <a:solidFill>
                  <a:srgbClr val="336600"/>
                </a:solidFill>
                <a:latin typeface="Arial Black" panose="020B0A04020102020204" pitchFamily="34" charset="0"/>
              </a:rPr>
              <a:t>Items to Consider when Choosing a Lubricant</a:t>
            </a:r>
          </a:p>
        </p:txBody>
      </p:sp>
      <p:sp>
        <p:nvSpPr>
          <p:cNvPr id="39942" name="Rectangle 28"/>
          <p:cNvSpPr>
            <a:spLocks noChangeArrowheads="1"/>
          </p:cNvSpPr>
          <p:nvPr/>
        </p:nvSpPr>
        <p:spPr bwMode="auto">
          <a:xfrm>
            <a:off x="169863" y="990600"/>
            <a:ext cx="5926137" cy="37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800100" indent="-3429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257300" indent="-3429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914400" lvl="1" indent="-457200" eaLnBrk="1" hangingPunct="1">
              <a:lnSpc>
                <a:spcPct val="150000"/>
              </a:lnSpc>
              <a:spcBef>
                <a:spcPct val="0"/>
              </a:spcBef>
              <a:buClrTx/>
              <a:buSzTx/>
              <a:buFont typeface="+mj-lt"/>
              <a:buAutoNum type="arabicPeriod"/>
            </a:pPr>
            <a:r>
              <a:rPr lang="en-US" altLang="en-US" sz="2000" b="1" dirty="0">
                <a:latin typeface="Arial Black" panose="020B0A04020102020204" pitchFamily="34" charset="0"/>
              </a:rPr>
              <a:t>Surface compatibility</a:t>
            </a:r>
          </a:p>
          <a:p>
            <a:pPr lvl="2" eaLnBrk="1" hangingPunct="1">
              <a:lnSpc>
                <a:spcPct val="150000"/>
              </a:lnSpc>
              <a:spcBef>
                <a:spcPct val="0"/>
              </a:spcBef>
              <a:buClrTx/>
              <a:buSzTx/>
              <a:buFont typeface="Wingdings" panose="05000000000000000000" pitchFamily="2" charset="2"/>
              <a:buChar char="§"/>
            </a:pPr>
            <a:r>
              <a:rPr lang="en-US" altLang="en-US" sz="2000" dirty="0">
                <a:latin typeface="Arial "/>
              </a:rPr>
              <a:t>Metals</a:t>
            </a:r>
          </a:p>
          <a:p>
            <a:pPr lvl="2" eaLnBrk="1" hangingPunct="1">
              <a:lnSpc>
                <a:spcPct val="150000"/>
              </a:lnSpc>
              <a:spcBef>
                <a:spcPct val="0"/>
              </a:spcBef>
              <a:buClrTx/>
              <a:buSzTx/>
              <a:buFont typeface="Wingdings" panose="05000000000000000000" pitchFamily="2" charset="2"/>
              <a:buChar char="§"/>
            </a:pPr>
            <a:r>
              <a:rPr lang="en-US" altLang="en-US" sz="2000" dirty="0">
                <a:latin typeface="Arial "/>
              </a:rPr>
              <a:t>Elastomers</a:t>
            </a:r>
          </a:p>
          <a:p>
            <a:pPr lvl="2" eaLnBrk="1" hangingPunct="1">
              <a:lnSpc>
                <a:spcPct val="150000"/>
              </a:lnSpc>
              <a:spcBef>
                <a:spcPct val="0"/>
              </a:spcBef>
              <a:buClrTx/>
              <a:buSzTx/>
              <a:buFont typeface="Wingdings" panose="05000000000000000000" pitchFamily="2" charset="2"/>
              <a:buChar char="§"/>
            </a:pPr>
            <a:r>
              <a:rPr lang="en-US" altLang="en-US" sz="2000" dirty="0">
                <a:latin typeface="Arial "/>
              </a:rPr>
              <a:t>Plastics</a:t>
            </a:r>
          </a:p>
          <a:p>
            <a:pPr marL="914400" lvl="1" indent="-457200" eaLnBrk="1" hangingPunct="1">
              <a:lnSpc>
                <a:spcPct val="150000"/>
              </a:lnSpc>
              <a:spcBef>
                <a:spcPct val="0"/>
              </a:spcBef>
              <a:buClrTx/>
              <a:buSzTx/>
              <a:buFont typeface="+mj-lt"/>
              <a:buAutoNum type="arabicPeriod"/>
            </a:pPr>
            <a:r>
              <a:rPr lang="en-US" altLang="en-US" sz="2000" b="1" dirty="0">
                <a:latin typeface="Arial Black" panose="020B0A04020102020204" pitchFamily="34" charset="0"/>
              </a:rPr>
              <a:t>Dry time</a:t>
            </a:r>
          </a:p>
          <a:p>
            <a:pPr marL="914400" lvl="1" indent="-457200" eaLnBrk="1" hangingPunct="1">
              <a:lnSpc>
                <a:spcPct val="150000"/>
              </a:lnSpc>
              <a:spcBef>
                <a:spcPct val="0"/>
              </a:spcBef>
              <a:buClrTx/>
              <a:buSzTx/>
              <a:buFont typeface="+mj-lt"/>
              <a:buAutoNum type="arabicPeriod"/>
            </a:pPr>
            <a:r>
              <a:rPr lang="en-US" altLang="en-US" sz="2000" b="1" dirty="0">
                <a:latin typeface="Arial Black" panose="020B0A04020102020204" pitchFamily="34" charset="0"/>
              </a:rPr>
              <a:t>Lubricant conductivity</a:t>
            </a:r>
          </a:p>
          <a:p>
            <a:pPr marL="914400" lvl="1" indent="-457200" eaLnBrk="1" hangingPunct="1">
              <a:lnSpc>
                <a:spcPct val="150000"/>
              </a:lnSpc>
              <a:spcBef>
                <a:spcPct val="0"/>
              </a:spcBef>
              <a:buClrTx/>
              <a:buSzTx/>
              <a:buFont typeface="+mj-lt"/>
              <a:buAutoNum type="arabicPeriod"/>
            </a:pPr>
            <a:r>
              <a:rPr lang="en-US" altLang="en-US" sz="2000" b="1" dirty="0">
                <a:latin typeface="Arial Black" panose="020B0A04020102020204" pitchFamily="34" charset="0"/>
              </a:rPr>
              <a:t>Chemical composition concerns</a:t>
            </a:r>
          </a:p>
          <a:p>
            <a:pPr lvl="1" eaLnBrk="1" hangingPunct="1">
              <a:lnSpc>
                <a:spcPct val="150000"/>
              </a:lnSpc>
              <a:spcBef>
                <a:spcPct val="0"/>
              </a:spcBef>
              <a:buClrTx/>
              <a:buSzTx/>
              <a:buFont typeface="Arial" panose="020B0604020202020204" pitchFamily="34" charset="0"/>
              <a:buChar char="•"/>
            </a:pPr>
            <a:endParaRPr lang="en-US" altLang="en-US" sz="2000" b="1" dirty="0">
              <a:latin typeface="Arial" panose="020B0604020202020204" pitchFamily="34" charset="0"/>
            </a:endParaRPr>
          </a:p>
        </p:txBody>
      </p:sp>
      <p:pic>
        <p:nvPicPr>
          <p:cNvPr id="7" name="Picture 3" descr="C:\Users\Sharon\AppData\Local\Microsoft\Windows\Temporary Internet Files\Content.IE5\DE3SKT15\MC9004325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5100" y="1143000"/>
            <a:ext cx="18415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Sharon\AppData\Local\Microsoft\Windows\Temporary Internet Files\Content.IE5\DE3SKT15\MC90014998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5100" y="3059906"/>
            <a:ext cx="209867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Content Placeholder 2"/>
          <p:cNvSpPr txBox="1">
            <a:spLocks/>
          </p:cNvSpPr>
          <p:nvPr/>
        </p:nvSpPr>
        <p:spPr bwMode="auto">
          <a:xfrm>
            <a:off x="457200" y="16002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20000"/>
              </a:lnSpc>
              <a:spcBef>
                <a:spcPct val="0"/>
              </a:spcBef>
              <a:buFontTx/>
              <a:buNone/>
            </a:pPr>
            <a:endParaRPr lang="en-US" altLang="en-US" sz="1600">
              <a:solidFill>
                <a:schemeClr val="tx2"/>
              </a:solidFill>
            </a:endParaRPr>
          </a:p>
        </p:txBody>
      </p:sp>
      <p:cxnSp>
        <p:nvCxnSpPr>
          <p:cNvPr id="19" name="Straight Connector 18"/>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989"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DE717E59-A552-4C70-AAC4-7C99FB392EB2}" type="slidenum">
              <a:rPr lang="en-US" altLang="en-US" sz="1200" smtClean="0">
                <a:solidFill>
                  <a:srgbClr val="045C75"/>
                </a:solidFill>
                <a:latin typeface="Dixon"/>
              </a:rPr>
              <a:pPr>
                <a:spcBef>
                  <a:spcPct val="0"/>
                </a:spcBef>
                <a:buClrTx/>
                <a:buSzTx/>
                <a:buFontTx/>
                <a:buNone/>
              </a:pPr>
              <a:t>7</a:t>
            </a:fld>
            <a:endParaRPr lang="en-US" altLang="en-US" sz="1200" smtClean="0">
              <a:solidFill>
                <a:srgbClr val="045C75"/>
              </a:solidFill>
              <a:latin typeface="Dixon"/>
            </a:endParaRPr>
          </a:p>
        </p:txBody>
      </p:sp>
      <p:sp>
        <p:nvSpPr>
          <p:cNvPr id="41990" name="Title 1"/>
          <p:cNvSpPr txBox="1">
            <a:spLocks/>
          </p:cNvSpPr>
          <p:nvPr/>
        </p:nvSpPr>
        <p:spPr bwMode="auto">
          <a:xfrm>
            <a:off x="457200" y="457200"/>
            <a:ext cx="6719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2400">
                <a:solidFill>
                  <a:srgbClr val="336600"/>
                </a:solidFill>
                <a:latin typeface="Arial Black" panose="020B0A04020102020204" pitchFamily="34" charset="0"/>
              </a:rPr>
              <a:t>Types of Commonly Used Lubricants</a:t>
            </a:r>
          </a:p>
        </p:txBody>
      </p:sp>
      <p:sp>
        <p:nvSpPr>
          <p:cNvPr id="41991" name="Rectangle 2"/>
          <p:cNvSpPr>
            <a:spLocks noChangeArrowheads="1"/>
          </p:cNvSpPr>
          <p:nvPr/>
        </p:nvSpPr>
        <p:spPr bwMode="auto">
          <a:xfrm>
            <a:off x="457200" y="1431925"/>
            <a:ext cx="5486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 typeface="Arial" panose="020B0604020202020204" pitchFamily="34" charset="0"/>
              <a:buChar char="•"/>
            </a:pPr>
            <a:r>
              <a:rPr lang="en-US" altLang="en-US" sz="2200" b="1" dirty="0">
                <a:latin typeface="Arial "/>
              </a:rPr>
              <a:t>Soap and Water</a:t>
            </a:r>
          </a:p>
          <a:p>
            <a:pPr eaLnBrk="1" hangingPunct="1">
              <a:spcBef>
                <a:spcPct val="0"/>
              </a:spcBef>
              <a:buClrTx/>
              <a:buSzTx/>
              <a:buFont typeface="Arial" panose="020B0604020202020204" pitchFamily="34" charset="0"/>
              <a:buChar char="•"/>
            </a:pPr>
            <a:r>
              <a:rPr lang="en-US" altLang="en-US" sz="2200" b="1" dirty="0">
                <a:latin typeface="Arial "/>
              </a:rPr>
              <a:t>Alcohol</a:t>
            </a:r>
          </a:p>
          <a:p>
            <a:pPr eaLnBrk="1" hangingPunct="1">
              <a:spcBef>
                <a:spcPct val="0"/>
              </a:spcBef>
              <a:buClrTx/>
              <a:buSzTx/>
              <a:buFont typeface="Arial" panose="020B0604020202020204" pitchFamily="34" charset="0"/>
              <a:buChar char="•"/>
            </a:pPr>
            <a:r>
              <a:rPr lang="en-US" altLang="en-US" sz="2200" b="1" dirty="0">
                <a:latin typeface="Arial "/>
              </a:rPr>
              <a:t>Kerosene</a:t>
            </a:r>
          </a:p>
          <a:p>
            <a:pPr eaLnBrk="1" hangingPunct="1">
              <a:spcBef>
                <a:spcPct val="0"/>
              </a:spcBef>
              <a:buClrTx/>
              <a:buSzTx/>
              <a:buFont typeface="Arial" panose="020B0604020202020204" pitchFamily="34" charset="0"/>
              <a:buChar char="•"/>
            </a:pPr>
            <a:r>
              <a:rPr lang="en-US" altLang="en-US" sz="2200" b="1" dirty="0">
                <a:latin typeface="Arial "/>
              </a:rPr>
              <a:t>Silicone</a:t>
            </a:r>
          </a:p>
          <a:p>
            <a:pPr eaLnBrk="1" hangingPunct="1">
              <a:spcBef>
                <a:spcPct val="0"/>
              </a:spcBef>
              <a:buClrTx/>
              <a:buSzTx/>
              <a:buFont typeface="Arial" panose="020B0604020202020204" pitchFamily="34" charset="0"/>
              <a:buChar char="•"/>
            </a:pPr>
            <a:r>
              <a:rPr lang="en-US" altLang="en-US" sz="2200" b="1" dirty="0">
                <a:latin typeface="Arial "/>
              </a:rPr>
              <a:t>Petroleum Oil</a:t>
            </a:r>
          </a:p>
          <a:p>
            <a:pPr eaLnBrk="1" hangingPunct="1">
              <a:spcBef>
                <a:spcPct val="0"/>
              </a:spcBef>
              <a:buClrTx/>
              <a:buSzTx/>
              <a:buFont typeface="Arial" panose="020B0604020202020204" pitchFamily="34" charset="0"/>
              <a:buChar char="•"/>
            </a:pPr>
            <a:r>
              <a:rPr lang="en-US" altLang="en-US" sz="2200" b="1" dirty="0">
                <a:latin typeface="Arial "/>
              </a:rPr>
              <a:t>Petroleum Jelly</a:t>
            </a:r>
          </a:p>
          <a:p>
            <a:pPr eaLnBrk="1" hangingPunct="1">
              <a:spcBef>
                <a:spcPct val="0"/>
              </a:spcBef>
              <a:buClrTx/>
              <a:buSzTx/>
              <a:buFont typeface="Arial" panose="020B0604020202020204" pitchFamily="34" charset="0"/>
              <a:buChar char="•"/>
            </a:pPr>
            <a:r>
              <a:rPr lang="en-US" altLang="en-US" sz="2200" b="1" dirty="0">
                <a:latin typeface="Arial "/>
              </a:rPr>
              <a:t>New, ester based, biodegradable choices</a:t>
            </a:r>
          </a:p>
          <a:p>
            <a:pPr lvl="1" eaLnBrk="1" hangingPunct="1">
              <a:spcBef>
                <a:spcPct val="0"/>
              </a:spcBef>
              <a:buClrTx/>
              <a:buSzTx/>
              <a:buFontTx/>
              <a:buNone/>
            </a:pPr>
            <a:endParaRPr lang="en-US" altLang="en-US" sz="2200" dirty="0">
              <a:latin typeface="Arial" panose="020B0604020202020204" pitchFamily="34" charset="0"/>
            </a:endParaRPr>
          </a:p>
        </p:txBody>
      </p:sp>
      <p:pic>
        <p:nvPicPr>
          <p:cNvPr id="41992" name="Picture 2" descr="C:\Users\Sharon\AppData\Local\Microsoft\Windows\Temporary Internet Files\Content.IE5\2VW66MM7\MC90034884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8388" y="4033838"/>
            <a:ext cx="79533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3" descr="C:\Users\Sharon\AppData\Local\Microsoft\Windows\Temporary Internet Files\Content.IE5\DE3SKT15\MC90038420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4550" y="2286000"/>
            <a:ext cx="130016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5" descr="C:\Users\Sharon\AppData\Local\Microsoft\Windows\Temporary Internet Files\Content.IE5\2VW66MM7\MC90001335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8338" y="1219200"/>
            <a:ext cx="1246187"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6" descr="C:\Users\Sharon\AppData\Local\Microsoft\Windows\Temporary Internet Files\Content.IE5\36W68YES\MC90005688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4913" y="3670300"/>
            <a:ext cx="18192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3" descr="C:\Users\Sharon\AppData\Local\Microsoft\Windows\Temporary Internet Files\Content.IE5\OGJJ0BFX\MC90001453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4800" y="1739900"/>
            <a:ext cx="16192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8" descr="C:\Users\Sharon\AppData\Local\Microsoft\Windows\Temporary Internet Files\Content.IE5\2VW66MM7\MC900237608[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0100" y="3867150"/>
            <a:ext cx="16192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Content Placeholder 2"/>
          <p:cNvSpPr txBox="1">
            <a:spLocks/>
          </p:cNvSpPr>
          <p:nvPr/>
        </p:nvSpPr>
        <p:spPr bwMode="auto">
          <a:xfrm>
            <a:off x="492125" y="1558925"/>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20000"/>
              </a:lnSpc>
              <a:spcBef>
                <a:spcPct val="0"/>
              </a:spcBef>
              <a:buFontTx/>
              <a:buNone/>
            </a:pPr>
            <a:endParaRPr lang="en-US" altLang="en-US" sz="1600">
              <a:solidFill>
                <a:schemeClr val="tx2"/>
              </a:solidFill>
            </a:endParaRPr>
          </a:p>
        </p:txBody>
      </p:sp>
      <p:cxnSp>
        <p:nvCxnSpPr>
          <p:cNvPr id="19" name="Straight Connector 18"/>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325" name="Rectangle 28"/>
          <p:cNvSpPr>
            <a:spLocks noChangeArrowheads="1"/>
          </p:cNvSpPr>
          <p:nvPr/>
        </p:nvSpPr>
        <p:spPr bwMode="auto">
          <a:xfrm>
            <a:off x="-152400" y="838200"/>
            <a:ext cx="4325938"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800100" indent="-3429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lvl="1" eaLnBrk="1" hangingPunct="1">
              <a:spcBef>
                <a:spcPct val="0"/>
              </a:spcBef>
              <a:buClrTx/>
              <a:buSzTx/>
              <a:buFont typeface="Arial" panose="020B0604020202020204" pitchFamily="34" charset="0"/>
              <a:buChar char="•"/>
            </a:pPr>
            <a:r>
              <a:rPr lang="en-US" altLang="en-US" sz="1900" b="1" i="1" dirty="0">
                <a:latin typeface="Arial "/>
              </a:rPr>
              <a:t>Solvents</a:t>
            </a:r>
            <a:r>
              <a:rPr lang="en-US" altLang="en-US" sz="1900" dirty="0">
                <a:latin typeface="Arial "/>
              </a:rPr>
              <a:t> (e.g. alcohol) Provide poor lubrication, are flammable with high VOCs and are a safety risk</a:t>
            </a:r>
          </a:p>
          <a:p>
            <a:pPr lvl="1" eaLnBrk="1" hangingPunct="1">
              <a:spcBef>
                <a:spcPct val="0"/>
              </a:spcBef>
              <a:buClrTx/>
              <a:buSzTx/>
              <a:buFont typeface="Arial" panose="020B0604020202020204" pitchFamily="34" charset="0"/>
              <a:buChar char="•"/>
            </a:pPr>
            <a:r>
              <a:rPr lang="en-US" altLang="en-US" sz="1900" b="1" i="1" dirty="0">
                <a:latin typeface="Arial "/>
              </a:rPr>
              <a:t>Soaps and detergents </a:t>
            </a:r>
            <a:r>
              <a:rPr lang="en-US" altLang="en-US" sz="1900" dirty="0">
                <a:latin typeface="Arial "/>
              </a:rPr>
              <a:t>provide a nominal amount of </a:t>
            </a:r>
            <a:r>
              <a:rPr lang="en-US" altLang="en-US" sz="1900" dirty="0" smtClean="0">
                <a:latin typeface="Arial "/>
              </a:rPr>
              <a:t>lubricity but reactivate when wet</a:t>
            </a:r>
            <a:endParaRPr lang="en-US" altLang="en-US" sz="1900" dirty="0">
              <a:latin typeface="Arial "/>
            </a:endParaRPr>
          </a:p>
          <a:p>
            <a:pPr lvl="1" eaLnBrk="1" hangingPunct="1">
              <a:spcBef>
                <a:spcPct val="0"/>
              </a:spcBef>
              <a:buClrTx/>
              <a:buSzTx/>
              <a:buFont typeface="Arial" panose="020B0604020202020204" pitchFamily="34" charset="0"/>
              <a:buChar char="•"/>
            </a:pPr>
            <a:r>
              <a:rPr lang="en-US" altLang="en-US" sz="1900" b="1" i="1" dirty="0">
                <a:latin typeface="Arial "/>
              </a:rPr>
              <a:t>Petroleum distillates </a:t>
            </a:r>
            <a:r>
              <a:rPr lang="en-US" altLang="en-US" sz="1900" dirty="0">
                <a:latin typeface="Arial "/>
              </a:rPr>
              <a:t>lubricate, but are often not compatible with surfaces – and are not temporary</a:t>
            </a:r>
          </a:p>
          <a:p>
            <a:pPr lvl="1" eaLnBrk="1" hangingPunct="1">
              <a:spcBef>
                <a:spcPct val="0"/>
              </a:spcBef>
              <a:buClrTx/>
              <a:buSzTx/>
              <a:buFont typeface="Arial" panose="020B0604020202020204" pitchFamily="34" charset="0"/>
              <a:buChar char="•"/>
            </a:pPr>
            <a:r>
              <a:rPr lang="en-US" altLang="en-US" sz="1900" b="1" i="1" dirty="0">
                <a:latin typeface="Arial "/>
              </a:rPr>
              <a:t>Ester technology </a:t>
            </a:r>
            <a:r>
              <a:rPr lang="en-US" altLang="en-US" sz="1900" dirty="0">
                <a:latin typeface="Arial "/>
              </a:rPr>
              <a:t>provides excellent reduction in friction, temporary lubrication, environmental and worker </a:t>
            </a:r>
            <a:r>
              <a:rPr lang="en-US" altLang="en-US" sz="1900" dirty="0" smtClean="0">
                <a:latin typeface="Arial "/>
              </a:rPr>
              <a:t>safety. </a:t>
            </a:r>
            <a:endParaRPr lang="en-US" altLang="en-US" sz="1900" b="1" dirty="0">
              <a:latin typeface="Arial" panose="020B0604020202020204" pitchFamily="34" charset="0"/>
            </a:endParaRPr>
          </a:p>
        </p:txBody>
      </p:sp>
      <p:sp>
        <p:nvSpPr>
          <p:cNvPr id="56326" name="TextBox 30"/>
          <p:cNvSpPr txBox="1">
            <a:spLocks noChangeArrowheads="1"/>
          </p:cNvSpPr>
          <p:nvPr/>
        </p:nvSpPr>
        <p:spPr bwMode="auto">
          <a:xfrm>
            <a:off x="5830888" y="1792288"/>
            <a:ext cx="41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a:latin typeface="Arial "/>
              </a:rPr>
              <a:t>%</a:t>
            </a:r>
            <a:endParaRPr lang="en-US" altLang="en-US" sz="2400">
              <a:latin typeface="Arial "/>
            </a:endParaRPr>
          </a:p>
        </p:txBody>
      </p:sp>
      <p:sp>
        <p:nvSpPr>
          <p:cNvPr id="56327"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F8BFD03C-81B8-4481-90C7-E3948730E349}" type="slidenum">
              <a:rPr lang="en-US" altLang="en-US" sz="1200" smtClean="0">
                <a:solidFill>
                  <a:srgbClr val="045C75"/>
                </a:solidFill>
                <a:latin typeface="Dixon"/>
              </a:rPr>
              <a:pPr>
                <a:spcBef>
                  <a:spcPct val="0"/>
                </a:spcBef>
                <a:buClrTx/>
                <a:buSzTx/>
                <a:buFontTx/>
                <a:buNone/>
              </a:pPr>
              <a:t>8</a:t>
            </a:fld>
            <a:endParaRPr lang="en-US" altLang="en-US" sz="1200" smtClean="0">
              <a:solidFill>
                <a:srgbClr val="045C75"/>
              </a:solidFill>
              <a:latin typeface="Dixon"/>
            </a:endParaRPr>
          </a:p>
        </p:txBody>
      </p:sp>
      <p:sp>
        <p:nvSpPr>
          <p:cNvPr id="56328" name="Title 1"/>
          <p:cNvSpPr txBox="1">
            <a:spLocks/>
          </p:cNvSpPr>
          <p:nvPr/>
        </p:nvSpPr>
        <p:spPr bwMode="auto">
          <a:xfrm>
            <a:off x="457200" y="457200"/>
            <a:ext cx="6719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2400" dirty="0">
                <a:solidFill>
                  <a:srgbClr val="336600"/>
                </a:solidFill>
                <a:latin typeface="Arial Black" panose="020B0A04020102020204" pitchFamily="34" charset="0"/>
              </a:rPr>
              <a:t>Efficiency of </a:t>
            </a:r>
            <a:r>
              <a:rPr lang="en-US" altLang="en-US" sz="2400" dirty="0" smtClean="0">
                <a:solidFill>
                  <a:srgbClr val="336600"/>
                </a:solidFill>
                <a:latin typeface="Arial Black" panose="020B0A04020102020204" pitchFamily="34" charset="0"/>
              </a:rPr>
              <a:t>Lubricants</a:t>
            </a:r>
            <a:endParaRPr lang="en-US" altLang="en-US" sz="2400" dirty="0">
              <a:solidFill>
                <a:srgbClr val="336600"/>
              </a:solidFill>
              <a:latin typeface="Arial Black" panose="020B0A04020102020204" pitchFamily="34" charset="0"/>
            </a:endParaRPr>
          </a:p>
        </p:txBody>
      </p:sp>
      <p:sp>
        <p:nvSpPr>
          <p:cNvPr id="56329" name="Subtitle 2"/>
          <p:cNvSpPr txBox="1">
            <a:spLocks/>
          </p:cNvSpPr>
          <p:nvPr/>
        </p:nvSpPr>
        <p:spPr bwMode="auto">
          <a:xfrm>
            <a:off x="4800600" y="1557338"/>
            <a:ext cx="3605213"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800" b="1">
                <a:latin typeface="Arial" panose="020B0604020202020204" pitchFamily="34" charset="0"/>
              </a:rPr>
              <a:t>Comparison of Lubricants</a:t>
            </a:r>
          </a:p>
        </p:txBody>
      </p:sp>
      <p:graphicFrame>
        <p:nvGraphicFramePr>
          <p:cNvPr id="56330" name="Chart 2"/>
          <p:cNvGraphicFramePr>
            <a:graphicFrameLocks/>
          </p:cNvGraphicFramePr>
          <p:nvPr>
            <p:extLst>
              <p:ext uri="{D42A27DB-BD31-4B8C-83A1-F6EECF244321}">
                <p14:modId xmlns:p14="http://schemas.microsoft.com/office/powerpoint/2010/main" val="2608696556"/>
              </p:ext>
            </p:extLst>
          </p:nvPr>
        </p:nvGraphicFramePr>
        <p:xfrm>
          <a:off x="5913437" y="1733550"/>
          <a:ext cx="2925763" cy="2838450"/>
        </p:xfrm>
        <a:graphic>
          <a:graphicData uri="http://schemas.openxmlformats.org/presentationml/2006/ole">
            <mc:AlternateContent xmlns:mc="http://schemas.openxmlformats.org/markup-compatibility/2006">
              <mc:Choice xmlns:v="urn:schemas-microsoft-com:vml" Requires="v">
                <p:oleObj spid="_x0000_s56390" name="Worksheet" r:id="rId5" imgW="2924192" imgH="2838541" progId="Excel.Sheet.8">
                  <p:embed/>
                </p:oleObj>
              </mc:Choice>
              <mc:Fallback>
                <p:oleObj name="Worksheet" r:id="rId5" imgW="2924192" imgH="2838541" progId="Excel.Sheet.8">
                  <p:embed/>
                  <p:pic>
                    <p:nvPicPr>
                      <p:cNvPr id="0" name="Char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3437" y="1733550"/>
                        <a:ext cx="292576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31" name="TextBox 3"/>
          <p:cNvSpPr txBox="1">
            <a:spLocks noChangeArrowheads="1"/>
          </p:cNvSpPr>
          <p:nvPr/>
        </p:nvSpPr>
        <p:spPr bwMode="auto">
          <a:xfrm>
            <a:off x="4114800" y="2209800"/>
            <a:ext cx="19621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100" b="1" dirty="0">
                <a:latin typeface="Arial "/>
              </a:rPr>
              <a:t>Formulated  Water and </a:t>
            </a:r>
            <a:br>
              <a:rPr lang="en-US" altLang="en-US" sz="1100" b="1" dirty="0">
                <a:latin typeface="Arial "/>
              </a:rPr>
            </a:br>
            <a:r>
              <a:rPr lang="en-US" altLang="en-US" sz="1100" b="1" dirty="0">
                <a:latin typeface="Arial "/>
              </a:rPr>
              <a:t>Ester Emulsion</a:t>
            </a:r>
          </a:p>
        </p:txBody>
      </p:sp>
      <p:sp>
        <p:nvSpPr>
          <p:cNvPr id="56332" name="TextBox 12"/>
          <p:cNvSpPr txBox="1">
            <a:spLocks noChangeArrowheads="1"/>
          </p:cNvSpPr>
          <p:nvPr/>
        </p:nvSpPr>
        <p:spPr bwMode="auto">
          <a:xfrm>
            <a:off x="4362450" y="3122613"/>
            <a:ext cx="17335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100" b="1" dirty="0">
                <a:latin typeface="Arial "/>
              </a:rPr>
              <a:t>Formulated Surfactant Based Lubricant</a:t>
            </a:r>
          </a:p>
        </p:txBody>
      </p:sp>
      <p:sp>
        <p:nvSpPr>
          <p:cNvPr id="56333" name="TextBox 13"/>
          <p:cNvSpPr txBox="1">
            <a:spLocks noChangeArrowheads="1"/>
          </p:cNvSpPr>
          <p:nvPr/>
        </p:nvSpPr>
        <p:spPr bwMode="auto">
          <a:xfrm>
            <a:off x="4443413" y="3657600"/>
            <a:ext cx="165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100" b="1" dirty="0">
                <a:latin typeface="Arial "/>
              </a:rPr>
              <a:t>Soap and Water </a:t>
            </a:r>
            <a:br>
              <a:rPr lang="en-US" altLang="en-US" sz="1100" b="1" dirty="0">
                <a:latin typeface="Arial "/>
              </a:rPr>
            </a:br>
            <a:endParaRPr lang="en-US" altLang="en-US" sz="1100" b="1" dirty="0">
              <a:latin typeface="Arial "/>
            </a:endParaRPr>
          </a:p>
        </p:txBody>
      </p:sp>
      <p:sp>
        <p:nvSpPr>
          <p:cNvPr id="56334" name="TextBox 17"/>
          <p:cNvSpPr txBox="1">
            <a:spLocks noChangeArrowheads="1"/>
          </p:cNvSpPr>
          <p:nvPr/>
        </p:nvSpPr>
        <p:spPr bwMode="auto">
          <a:xfrm>
            <a:off x="4133850" y="2693987"/>
            <a:ext cx="19621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100" b="1" dirty="0">
                <a:latin typeface="Arial "/>
              </a:rPr>
              <a:t>Petroleum Oil</a:t>
            </a:r>
            <a:br>
              <a:rPr lang="en-US" altLang="en-US" sz="1100" b="1" dirty="0">
                <a:latin typeface="Arial "/>
              </a:rPr>
            </a:br>
            <a:r>
              <a:rPr lang="en-US" altLang="en-US" sz="1100" b="1" dirty="0">
                <a:latin typeface="Arial "/>
              </a:rPr>
              <a:t> Based Lubricant</a:t>
            </a:r>
          </a:p>
        </p:txBody>
      </p:sp>
      <p:cxnSp>
        <p:nvCxnSpPr>
          <p:cNvPr id="35" name="Straight Connector 34"/>
          <p:cNvCxnSpPr/>
          <p:nvPr/>
        </p:nvCxnSpPr>
        <p:spPr bwMode="auto">
          <a:xfrm>
            <a:off x="6078538" y="2192338"/>
            <a:ext cx="3175" cy="21510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a:off x="5856288" y="2192338"/>
            <a:ext cx="2159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a:off x="5865813" y="2695575"/>
            <a:ext cx="2159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a:off x="5865813" y="3114675"/>
            <a:ext cx="2159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a:off x="5865813" y="3959225"/>
            <a:ext cx="2159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a:off x="5865813" y="4343400"/>
            <a:ext cx="20637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341" name="TextBox 13"/>
          <p:cNvSpPr txBox="1">
            <a:spLocks noChangeArrowheads="1"/>
          </p:cNvSpPr>
          <p:nvPr/>
        </p:nvSpPr>
        <p:spPr bwMode="auto">
          <a:xfrm>
            <a:off x="4343400" y="3998913"/>
            <a:ext cx="16525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1100" b="1">
                <a:latin typeface="Arial "/>
              </a:rPr>
              <a:t>Solvents </a:t>
            </a:r>
            <a:br>
              <a:rPr lang="en-US" altLang="en-US" sz="1100" b="1">
                <a:latin typeface="Arial "/>
              </a:rPr>
            </a:br>
            <a:endParaRPr lang="en-US" altLang="en-US" sz="1100" b="1">
              <a:latin typeface="Arial "/>
            </a:endParaRPr>
          </a:p>
        </p:txBody>
      </p:sp>
      <p:cxnSp>
        <p:nvCxnSpPr>
          <p:cNvPr id="31" name="Straight Connector 30"/>
          <p:cNvCxnSpPr/>
          <p:nvPr/>
        </p:nvCxnSpPr>
        <p:spPr bwMode="auto">
          <a:xfrm>
            <a:off x="5862638" y="3560763"/>
            <a:ext cx="215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Rectangle 27"/>
          <p:cNvSpPr/>
          <p:nvPr/>
        </p:nvSpPr>
        <p:spPr bwMode="auto">
          <a:xfrm>
            <a:off x="4271963" y="1792288"/>
            <a:ext cx="4638675" cy="270351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344" name="TextBox 5"/>
          <p:cNvSpPr txBox="1">
            <a:spLocks noChangeArrowheads="1"/>
          </p:cNvSpPr>
          <p:nvPr/>
        </p:nvSpPr>
        <p:spPr bwMode="auto">
          <a:xfrm>
            <a:off x="5791200" y="1811338"/>
            <a:ext cx="390525" cy="369887"/>
          </a:xfrm>
          <a:prstGeom prst="rect">
            <a:avLst/>
          </a:prstGeom>
          <a:solidFill>
            <a:schemeClr val="bg1"/>
          </a:solidFill>
          <a:ln>
            <a:noFill/>
          </a:ln>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800" b="1" dirty="0">
                <a:latin typeface="Arial" panose="020B0604020202020204" pitchFamily="34"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981700"/>
            <a:ext cx="2441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txBox="1">
            <a:spLocks/>
          </p:cNvSpPr>
          <p:nvPr/>
        </p:nvSpPr>
        <p:spPr bwMode="auto">
          <a:xfrm>
            <a:off x="457200" y="457200"/>
            <a:ext cx="693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90000"/>
              </a:lnSpc>
              <a:spcBef>
                <a:spcPct val="0"/>
              </a:spcBef>
              <a:buClrTx/>
              <a:buSzTx/>
              <a:buFontTx/>
              <a:buNone/>
            </a:pPr>
            <a:r>
              <a:rPr lang="en-US" altLang="en-US" sz="2400" dirty="0">
                <a:solidFill>
                  <a:srgbClr val="336600"/>
                </a:solidFill>
                <a:latin typeface="Arial Black" panose="020B0A04020102020204" pitchFamily="34" charset="0"/>
              </a:rPr>
              <a:t>Typical </a:t>
            </a:r>
            <a:r>
              <a:rPr lang="en-US" altLang="en-US" sz="2400" dirty="0" smtClean="0">
                <a:solidFill>
                  <a:srgbClr val="336600"/>
                </a:solidFill>
                <a:latin typeface="Arial Black" panose="020B0A04020102020204" pitchFamily="34" charset="0"/>
              </a:rPr>
              <a:t>Rubber Assemblies</a:t>
            </a:r>
            <a:endParaRPr lang="en-US" altLang="en-US" sz="2400" dirty="0">
              <a:solidFill>
                <a:srgbClr val="336600"/>
              </a:solidFill>
              <a:latin typeface="Arial Black" panose="020B0A04020102020204" pitchFamily="34" charset="0"/>
            </a:endParaRPr>
          </a:p>
        </p:txBody>
      </p:sp>
      <p:sp>
        <p:nvSpPr>
          <p:cNvPr id="31748" name="Content Placeholder 2"/>
          <p:cNvSpPr txBox="1">
            <a:spLocks/>
          </p:cNvSpPr>
          <p:nvPr/>
        </p:nvSpPr>
        <p:spPr bwMode="auto">
          <a:xfrm>
            <a:off x="457200" y="16002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20000"/>
              </a:lnSpc>
              <a:spcBef>
                <a:spcPct val="0"/>
              </a:spcBef>
              <a:buFontTx/>
              <a:buNone/>
            </a:pPr>
            <a:endParaRPr lang="en-US" altLang="en-US" sz="1600">
              <a:solidFill>
                <a:schemeClr val="tx2"/>
              </a:solidFill>
            </a:endParaRPr>
          </a:p>
        </p:txBody>
      </p:sp>
      <p:cxnSp>
        <p:nvCxnSpPr>
          <p:cNvPr id="19" name="Straight Connector 18"/>
          <p:cNvCxnSpPr/>
          <p:nvPr/>
        </p:nvCxnSpPr>
        <p:spPr>
          <a:xfrm>
            <a:off x="533400" y="58674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750" name="Slide Number Placeholder 1"/>
          <p:cNvSpPr>
            <a:spLocks noGrp="1"/>
          </p:cNvSpPr>
          <p:nvPr>
            <p:ph type="sldNum" sz="quarter" idx="12"/>
          </p:nvPr>
        </p:nvSpPr>
        <p:spPr bwMode="auto">
          <a:xfrm>
            <a:off x="8001000" y="6477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5C5649D7-39C5-495E-92C1-1E107F25456D}" type="slidenum">
              <a:rPr lang="en-US" altLang="en-US" sz="1200" smtClean="0">
                <a:solidFill>
                  <a:srgbClr val="045C75"/>
                </a:solidFill>
                <a:latin typeface="Dixon"/>
              </a:rPr>
              <a:pPr>
                <a:spcBef>
                  <a:spcPct val="0"/>
                </a:spcBef>
                <a:buClrTx/>
                <a:buSzTx/>
                <a:buFontTx/>
                <a:buNone/>
              </a:pPr>
              <a:t>9</a:t>
            </a:fld>
            <a:endParaRPr lang="en-US" altLang="en-US" sz="1200" smtClean="0">
              <a:solidFill>
                <a:srgbClr val="045C75"/>
              </a:solidFill>
              <a:latin typeface="Dixon"/>
            </a:endParaRPr>
          </a:p>
        </p:txBody>
      </p:sp>
      <p:sp>
        <p:nvSpPr>
          <p:cNvPr id="31751" name="Content Placeholder 2"/>
          <p:cNvSpPr txBox="1">
            <a:spLocks/>
          </p:cNvSpPr>
          <p:nvPr/>
        </p:nvSpPr>
        <p:spPr bwMode="auto">
          <a:xfrm>
            <a:off x="-304800" y="990600"/>
            <a:ext cx="3924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257300" indent="-3429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lvl="2">
              <a:buClrTx/>
            </a:pPr>
            <a:r>
              <a:rPr lang="en-US" altLang="en-US" sz="2200" dirty="0">
                <a:latin typeface="Arial" panose="020B0604020202020204" pitchFamily="34" charset="0"/>
              </a:rPr>
              <a:t>Belts</a:t>
            </a:r>
          </a:p>
          <a:p>
            <a:pPr lvl="2">
              <a:buClrTx/>
            </a:pPr>
            <a:r>
              <a:rPr lang="en-US" altLang="en-US" sz="2200" dirty="0">
                <a:latin typeface="Arial" panose="020B0604020202020204" pitchFamily="34" charset="0"/>
              </a:rPr>
              <a:t>Boots</a:t>
            </a:r>
          </a:p>
          <a:p>
            <a:pPr lvl="2">
              <a:buClrTx/>
            </a:pPr>
            <a:r>
              <a:rPr lang="en-US" altLang="en-US" sz="2200" dirty="0">
                <a:latin typeface="Arial" panose="020B0604020202020204" pitchFamily="34" charset="0"/>
              </a:rPr>
              <a:t>Bumpers</a:t>
            </a:r>
          </a:p>
          <a:p>
            <a:pPr lvl="2">
              <a:buClrTx/>
            </a:pPr>
            <a:r>
              <a:rPr lang="en-US" altLang="en-US" sz="2200" dirty="0">
                <a:latin typeface="Arial" panose="020B0604020202020204" pitchFamily="34" charset="0"/>
              </a:rPr>
              <a:t>Bushings</a:t>
            </a:r>
          </a:p>
          <a:p>
            <a:pPr lvl="2">
              <a:buClrTx/>
            </a:pPr>
            <a:r>
              <a:rPr lang="en-US" altLang="en-US" sz="2200" dirty="0">
                <a:latin typeface="Arial" panose="020B0604020202020204" pitchFamily="34" charset="0"/>
              </a:rPr>
              <a:t>Diaphragms</a:t>
            </a:r>
          </a:p>
          <a:p>
            <a:pPr lvl="2">
              <a:buClrTx/>
            </a:pPr>
            <a:r>
              <a:rPr lang="en-US" altLang="en-US" sz="2200" dirty="0">
                <a:latin typeface="Arial" panose="020B0604020202020204" pitchFamily="34" charset="0"/>
              </a:rPr>
              <a:t>Fasteners</a:t>
            </a:r>
          </a:p>
          <a:p>
            <a:pPr lvl="2">
              <a:buClrTx/>
            </a:pPr>
            <a:r>
              <a:rPr lang="en-US" altLang="en-US" sz="2200" dirty="0">
                <a:latin typeface="Arial" panose="020B0604020202020204" pitchFamily="34" charset="0"/>
              </a:rPr>
              <a:t>Foam grips</a:t>
            </a:r>
          </a:p>
          <a:p>
            <a:pPr lvl="2">
              <a:buClrTx/>
            </a:pPr>
            <a:r>
              <a:rPr lang="en-US" altLang="en-US" sz="2200" dirty="0">
                <a:latin typeface="Arial" panose="020B0604020202020204" pitchFamily="34" charset="0"/>
              </a:rPr>
              <a:t>Gaskets</a:t>
            </a:r>
          </a:p>
          <a:p>
            <a:pPr lvl="2">
              <a:buClrTx/>
            </a:pPr>
            <a:r>
              <a:rPr lang="en-US" altLang="en-US" sz="2200" dirty="0">
                <a:latin typeface="Arial" panose="020B0604020202020204" pitchFamily="34" charset="0"/>
              </a:rPr>
              <a:t>Grommets</a:t>
            </a:r>
          </a:p>
          <a:p>
            <a:pPr lvl="2">
              <a:buClrTx/>
            </a:pPr>
            <a:r>
              <a:rPr lang="en-US" altLang="en-US" sz="2200" dirty="0">
                <a:latin typeface="Arial" panose="020B0604020202020204" pitchFamily="34" charset="0"/>
              </a:rPr>
              <a:t>Hoses</a:t>
            </a:r>
          </a:p>
          <a:p>
            <a:pPr lvl="2">
              <a:buClrTx/>
            </a:pPr>
            <a:r>
              <a:rPr lang="en-US" altLang="en-US" sz="2200" dirty="0">
                <a:latin typeface="Arial" panose="020B0604020202020204" pitchFamily="34" charset="0"/>
              </a:rPr>
              <a:t>Insulators</a:t>
            </a:r>
          </a:p>
          <a:p>
            <a:pPr lvl="2"/>
            <a:endParaRPr lang="en-US" altLang="en-US" sz="2200" dirty="0">
              <a:latin typeface="Arial" panose="020B0604020202020204" pitchFamily="34" charset="0"/>
            </a:endParaRPr>
          </a:p>
        </p:txBody>
      </p:sp>
      <p:sp>
        <p:nvSpPr>
          <p:cNvPr id="10" name="Content Placeholder 2"/>
          <p:cNvSpPr txBox="1">
            <a:spLocks/>
          </p:cNvSpPr>
          <p:nvPr/>
        </p:nvSpPr>
        <p:spPr>
          <a:xfrm>
            <a:off x="2019300" y="990600"/>
            <a:ext cx="5295900" cy="4525963"/>
          </a:xfrm>
          <a:prstGeom prst="rect">
            <a:avLst/>
          </a:prstGeom>
        </p:spPr>
        <p:txBody>
          <a:bodyPr>
            <a:normAutofit lnSpcReduction="1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1257300" lvl="2" indent="-342900">
              <a:buClrTx/>
              <a:defRPr/>
            </a:pPr>
            <a:r>
              <a:rPr lang="en-US" sz="2200" dirty="0" smtClean="0">
                <a:latin typeface="Arial" pitchFamily="34" charset="0"/>
                <a:cs typeface="Arial" pitchFamily="34" charset="0"/>
              </a:rPr>
              <a:t>Mounts</a:t>
            </a:r>
          </a:p>
          <a:p>
            <a:pPr marL="1257300" lvl="2" indent="-342900">
              <a:buClrTx/>
              <a:defRPr/>
            </a:pPr>
            <a:r>
              <a:rPr lang="en-US" sz="2200" dirty="0" smtClean="0">
                <a:latin typeface="Arial" pitchFamily="34" charset="0"/>
                <a:cs typeface="Arial" pitchFamily="34" charset="0"/>
              </a:rPr>
              <a:t>O-rings</a:t>
            </a:r>
          </a:p>
          <a:p>
            <a:pPr marL="1257300" lvl="2" indent="-342900">
              <a:buClrTx/>
              <a:defRPr/>
            </a:pPr>
            <a:r>
              <a:rPr lang="en-US" sz="2200" dirty="0" smtClean="0">
                <a:latin typeface="Arial" pitchFamily="34" charset="0"/>
                <a:cs typeface="Arial" pitchFamily="34" charset="0"/>
              </a:rPr>
              <a:t>Plugs</a:t>
            </a:r>
          </a:p>
          <a:p>
            <a:pPr marL="1257300" lvl="2" indent="-342900">
              <a:buClrTx/>
              <a:defRPr/>
            </a:pPr>
            <a:r>
              <a:rPr lang="en-US" sz="2200" dirty="0" smtClean="0">
                <a:latin typeface="Arial" pitchFamily="34" charset="0"/>
                <a:cs typeface="Arial" pitchFamily="34" charset="0"/>
              </a:rPr>
              <a:t>Rubber moldings</a:t>
            </a:r>
          </a:p>
          <a:p>
            <a:pPr marL="1257300" lvl="2" indent="-342900">
              <a:buClrTx/>
              <a:defRPr/>
            </a:pPr>
            <a:r>
              <a:rPr lang="en-US" sz="2200" dirty="0" smtClean="0">
                <a:latin typeface="Arial" pitchFamily="34" charset="0"/>
                <a:cs typeface="Arial" pitchFamily="34" charset="0"/>
              </a:rPr>
              <a:t>Seals</a:t>
            </a:r>
          </a:p>
          <a:p>
            <a:pPr marL="1257300" lvl="2" indent="-342900">
              <a:buClrTx/>
              <a:defRPr/>
            </a:pPr>
            <a:r>
              <a:rPr lang="en-US" sz="2200" dirty="0" smtClean="0">
                <a:latin typeface="Arial" pitchFamily="34" charset="0"/>
                <a:cs typeface="Arial" pitchFamily="34" charset="0"/>
              </a:rPr>
              <a:t>Sleeves</a:t>
            </a:r>
          </a:p>
          <a:p>
            <a:pPr marL="1257300" lvl="2" indent="-342900">
              <a:buClrTx/>
              <a:defRPr/>
            </a:pPr>
            <a:r>
              <a:rPr lang="en-US" sz="2200" dirty="0" smtClean="0">
                <a:latin typeface="Arial" pitchFamily="34" charset="0"/>
                <a:cs typeface="Arial" pitchFamily="34" charset="0"/>
              </a:rPr>
              <a:t>Threaded connectors</a:t>
            </a:r>
          </a:p>
          <a:p>
            <a:pPr marL="1257300" lvl="2" indent="-342900">
              <a:buClrTx/>
              <a:defRPr/>
            </a:pPr>
            <a:r>
              <a:rPr lang="en-US" sz="2200" dirty="0" smtClean="0">
                <a:latin typeface="Arial" pitchFamily="34" charset="0"/>
                <a:cs typeface="Arial" pitchFamily="34" charset="0"/>
              </a:rPr>
              <a:t>Tires</a:t>
            </a:r>
          </a:p>
          <a:p>
            <a:pPr marL="1257300" lvl="2" indent="-342900">
              <a:buClrTx/>
              <a:defRPr/>
            </a:pPr>
            <a:r>
              <a:rPr lang="en-US" sz="2200" dirty="0" smtClean="0">
                <a:latin typeface="Arial" pitchFamily="34" charset="0"/>
                <a:cs typeface="Arial" pitchFamily="34" charset="0"/>
              </a:rPr>
              <a:t>Rubber washers</a:t>
            </a:r>
          </a:p>
          <a:p>
            <a:pPr marL="1257300" lvl="2" indent="-342900">
              <a:buClrTx/>
              <a:defRPr/>
            </a:pPr>
            <a:r>
              <a:rPr lang="en-US" sz="2200" dirty="0" smtClean="0">
                <a:latin typeface="Arial" pitchFamily="34" charset="0"/>
                <a:cs typeface="Arial" pitchFamily="34" charset="0"/>
              </a:rPr>
              <a:t>Wire harnesses</a:t>
            </a:r>
          </a:p>
          <a:p>
            <a:pPr marL="1257300" lvl="2" indent="-342900">
              <a:buClrTx/>
              <a:defRPr/>
            </a:pPr>
            <a:r>
              <a:rPr lang="en-US" sz="2200" dirty="0" smtClean="0">
                <a:latin typeface="Arial" pitchFamily="34" charset="0"/>
                <a:cs typeface="Arial" pitchFamily="34" charset="0"/>
              </a:rPr>
              <a:t>…And hundreds of other rubber and soft plastic parts</a:t>
            </a:r>
          </a:p>
          <a:p>
            <a:pPr marL="1257300" lvl="2" indent="-342900">
              <a:defRPr/>
            </a:pPr>
            <a:endParaRPr lang="en-US" sz="2200" dirty="0" smtClean="0">
              <a:latin typeface="Arial" pitchFamily="34" charset="0"/>
              <a:cs typeface="Arial" pitchFamily="34" charset="0"/>
            </a:endParaRPr>
          </a:p>
        </p:txBody>
      </p:sp>
      <p:pic>
        <p:nvPicPr>
          <p:cNvPr id="31753"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4381" y="2873673"/>
            <a:ext cx="1024819" cy="119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2944330"/>
            <a:ext cx="839497" cy="84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8919" y="990600"/>
            <a:ext cx="1170544" cy="223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9093" y="1727200"/>
            <a:ext cx="1419225" cy="10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9093" y="609600"/>
            <a:ext cx="1419225" cy="10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64326" y="4093185"/>
            <a:ext cx="1374874" cy="133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371740">
            <a:off x="6199013" y="3699859"/>
            <a:ext cx="1124473" cy="42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6485</TotalTime>
  <Words>3701</Words>
  <Application>Microsoft Office PowerPoint</Application>
  <PresentationFormat>On-screen Show (4:3)</PresentationFormat>
  <Paragraphs>1392</Paragraphs>
  <Slides>29</Slides>
  <Notes>29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43" baseType="lpstr">
      <vt:lpstr>Arial</vt:lpstr>
      <vt:lpstr>Arial </vt:lpstr>
      <vt:lpstr>Arial Black</vt:lpstr>
      <vt:lpstr>Calibri</vt:lpstr>
      <vt:lpstr>Constantia</vt:lpstr>
      <vt:lpstr>Courier New</vt:lpstr>
      <vt:lpstr>Dixon</vt:lpstr>
      <vt:lpstr>Impact</vt:lpstr>
      <vt:lpstr>Times New Roman</vt:lpstr>
      <vt:lpstr>Wingdings</vt:lpstr>
      <vt:lpstr>Wingdings 2</vt:lpstr>
      <vt:lpstr>Flow</vt:lpstr>
      <vt:lpstr>Worksheet</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dc:creator>
  <cp:lastModifiedBy>Michele Christian</cp:lastModifiedBy>
  <cp:revision>531</cp:revision>
  <cp:lastPrinted>2016-08-25T12:34:50Z</cp:lastPrinted>
  <dcterms:created xsi:type="dcterms:W3CDTF">1601-01-01T00:00:00Z</dcterms:created>
  <dcterms:modified xsi:type="dcterms:W3CDTF">2016-08-25T12:37:47Z</dcterms:modified>
</cp:coreProperties>
</file>